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32"/>
  </p:notesMasterIdLst>
  <p:sldIdLst>
    <p:sldId id="256" r:id="rId2"/>
    <p:sldId id="324" r:id="rId3"/>
    <p:sldId id="272" r:id="rId4"/>
    <p:sldId id="323" r:id="rId5"/>
    <p:sldId id="325" r:id="rId6"/>
    <p:sldId id="327" r:id="rId7"/>
    <p:sldId id="326" r:id="rId8"/>
    <p:sldId id="330" r:id="rId9"/>
    <p:sldId id="329" r:id="rId10"/>
    <p:sldId id="331" r:id="rId11"/>
    <p:sldId id="332" r:id="rId12"/>
    <p:sldId id="334" r:id="rId13"/>
    <p:sldId id="335" r:id="rId14"/>
    <p:sldId id="328" r:id="rId15"/>
    <p:sldId id="336" r:id="rId16"/>
    <p:sldId id="337" r:id="rId17"/>
    <p:sldId id="338" r:id="rId18"/>
    <p:sldId id="339" r:id="rId19"/>
    <p:sldId id="341" r:id="rId20"/>
    <p:sldId id="342" r:id="rId21"/>
    <p:sldId id="340" r:id="rId22"/>
    <p:sldId id="344" r:id="rId23"/>
    <p:sldId id="312" r:id="rId24"/>
    <p:sldId id="313" r:id="rId25"/>
    <p:sldId id="316" r:id="rId26"/>
    <p:sldId id="318" r:id="rId27"/>
    <p:sldId id="320" r:id="rId28"/>
    <p:sldId id="322" r:id="rId29"/>
    <p:sldId id="264" r:id="rId30"/>
    <p:sldId id="314"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80"/>
    <p:restoredTop sz="71224"/>
  </p:normalViewPr>
  <p:slideViewPr>
    <p:cSldViewPr snapToGrid="0" snapToObjects="1">
      <p:cViewPr varScale="1">
        <p:scale>
          <a:sx n="103" d="100"/>
          <a:sy n="103" d="100"/>
        </p:scale>
        <p:origin x="184" y="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_rels/data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ata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rawing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_rels/drawing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svg"/><Relationship Id="rId1" Type="http://schemas.openxmlformats.org/officeDocument/2006/relationships/image" Target="../media/image31.png"/><Relationship Id="rId6" Type="http://schemas.openxmlformats.org/officeDocument/2006/relationships/image" Target="../media/image36.svg"/><Relationship Id="rId5" Type="http://schemas.openxmlformats.org/officeDocument/2006/relationships/image" Target="../media/image35.png"/><Relationship Id="rId4" Type="http://schemas.openxmlformats.org/officeDocument/2006/relationships/image" Target="../media/image34.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B31F06-AFA2-4A8C-A5FC-9CA573F33DE2}" type="doc">
      <dgm:prSet loTypeId="urn:microsoft.com/office/officeart/2005/8/layout/hList1" loCatId="list" qsTypeId="urn:microsoft.com/office/officeart/2005/8/quickstyle/simple4" qsCatId="simple" csTypeId="urn:microsoft.com/office/officeart/2005/8/colors/colorful4" csCatId="colorful" phldr="1"/>
      <dgm:spPr/>
      <dgm:t>
        <a:bodyPr/>
        <a:lstStyle/>
        <a:p>
          <a:endParaRPr lang="en-US"/>
        </a:p>
      </dgm:t>
    </dgm:pt>
    <dgm:pt modelId="{A681B842-FB70-4220-8BBA-F1D40F27740A}">
      <dgm:prSet/>
      <dgm:spPr/>
      <dgm:t>
        <a:bodyPr/>
        <a:lstStyle/>
        <a:p>
          <a:r>
            <a:rPr lang="en-US" dirty="0"/>
            <a:t>A) Research: Temporal Convolutional Network </a:t>
          </a:r>
        </a:p>
      </dgm:t>
    </dgm:pt>
    <dgm:pt modelId="{BA404BCC-7304-45E8-8743-4224CA8ADF8F}" type="parTrans" cxnId="{C5FF52B5-ECCC-4E24-948F-F941B1D1AF8D}">
      <dgm:prSet/>
      <dgm:spPr/>
      <dgm:t>
        <a:bodyPr/>
        <a:lstStyle/>
        <a:p>
          <a:endParaRPr lang="en-US"/>
        </a:p>
      </dgm:t>
    </dgm:pt>
    <dgm:pt modelId="{B83A92CB-C727-4AD2-A7C0-7BC9670A8572}" type="sibTrans" cxnId="{C5FF52B5-ECCC-4E24-948F-F941B1D1AF8D}">
      <dgm:prSet/>
      <dgm:spPr/>
      <dgm:t>
        <a:bodyPr/>
        <a:lstStyle/>
        <a:p>
          <a:endParaRPr lang="en-US"/>
        </a:p>
      </dgm:t>
    </dgm:pt>
    <dgm:pt modelId="{89A987F5-9162-4319-8366-92C76941ABCD}">
      <dgm:prSet/>
      <dgm:spPr/>
      <dgm:t>
        <a:bodyPr/>
        <a:lstStyle/>
        <a:p>
          <a:r>
            <a:rPr lang="en-US" dirty="0"/>
            <a:t>Dilated Convolutional Layers</a:t>
          </a:r>
        </a:p>
      </dgm:t>
    </dgm:pt>
    <dgm:pt modelId="{680B290C-17E1-4B21-9024-E6ED442DEC44}" type="parTrans" cxnId="{1E422BF9-D916-4019-8C34-B2E8CCD47CAC}">
      <dgm:prSet/>
      <dgm:spPr/>
      <dgm:t>
        <a:bodyPr/>
        <a:lstStyle/>
        <a:p>
          <a:endParaRPr lang="en-US"/>
        </a:p>
      </dgm:t>
    </dgm:pt>
    <dgm:pt modelId="{E6F076A2-C3EA-49EF-999D-6E9AA6CD530C}" type="sibTrans" cxnId="{1E422BF9-D916-4019-8C34-B2E8CCD47CAC}">
      <dgm:prSet/>
      <dgm:spPr/>
      <dgm:t>
        <a:bodyPr/>
        <a:lstStyle/>
        <a:p>
          <a:endParaRPr lang="en-US"/>
        </a:p>
      </dgm:t>
    </dgm:pt>
    <dgm:pt modelId="{4AE1CAA7-F064-409C-A4F3-5085ED8785C7}">
      <dgm:prSet/>
      <dgm:spPr/>
      <dgm:t>
        <a:bodyPr/>
        <a:lstStyle/>
        <a:p>
          <a:r>
            <a:rPr lang="en-US" dirty="0"/>
            <a:t>Encoder/Decoder</a:t>
          </a:r>
        </a:p>
      </dgm:t>
    </dgm:pt>
    <dgm:pt modelId="{58344C5D-8909-4FD6-B219-844C89A1CE72}" type="parTrans" cxnId="{BF8A3B48-62DB-4148-B75D-347C5B1214AF}">
      <dgm:prSet/>
      <dgm:spPr/>
      <dgm:t>
        <a:bodyPr/>
        <a:lstStyle/>
        <a:p>
          <a:endParaRPr lang="en-US"/>
        </a:p>
      </dgm:t>
    </dgm:pt>
    <dgm:pt modelId="{3A5D1931-EE45-4713-95EA-CDCEE0FC5556}" type="sibTrans" cxnId="{BF8A3B48-62DB-4148-B75D-347C5B1214AF}">
      <dgm:prSet/>
      <dgm:spPr/>
      <dgm:t>
        <a:bodyPr/>
        <a:lstStyle/>
        <a:p>
          <a:endParaRPr lang="en-US"/>
        </a:p>
      </dgm:t>
    </dgm:pt>
    <dgm:pt modelId="{A8F967AE-D58E-4303-A291-32E43236DECE}">
      <dgm:prSet/>
      <dgm:spPr/>
      <dgm:t>
        <a:bodyPr/>
        <a:lstStyle/>
        <a:p>
          <a:r>
            <a:rPr lang="en-US" dirty="0"/>
            <a:t>B) Research: Genetic Algorithms</a:t>
          </a:r>
        </a:p>
      </dgm:t>
    </dgm:pt>
    <dgm:pt modelId="{85E97655-65C3-46D3-8346-A4DDF4B8B9D0}" type="parTrans" cxnId="{7B64DC07-BDF6-44A9-A1AE-03D901E5C3BB}">
      <dgm:prSet/>
      <dgm:spPr/>
      <dgm:t>
        <a:bodyPr/>
        <a:lstStyle/>
        <a:p>
          <a:endParaRPr lang="en-US"/>
        </a:p>
      </dgm:t>
    </dgm:pt>
    <dgm:pt modelId="{1E05EA17-ADF4-47D5-9923-F00412CEFFFA}" type="sibTrans" cxnId="{7B64DC07-BDF6-44A9-A1AE-03D901E5C3BB}">
      <dgm:prSet/>
      <dgm:spPr/>
      <dgm:t>
        <a:bodyPr/>
        <a:lstStyle/>
        <a:p>
          <a:endParaRPr lang="en-US"/>
        </a:p>
      </dgm:t>
    </dgm:pt>
    <dgm:pt modelId="{BF376855-7064-4A88-9DC0-039E4C3F9032}">
      <dgm:prSet/>
      <dgm:spPr/>
      <dgm:t>
        <a:bodyPr/>
        <a:lstStyle/>
        <a:p>
          <a:r>
            <a:rPr lang="en-US" dirty="0"/>
            <a:t>Apply to layers and hyper parameters </a:t>
          </a:r>
        </a:p>
      </dgm:t>
    </dgm:pt>
    <dgm:pt modelId="{D2CE653D-02DA-47C4-AE69-DB241F001E00}" type="parTrans" cxnId="{1A94DA2F-B500-4D44-9024-A147D788C6FB}">
      <dgm:prSet/>
      <dgm:spPr/>
      <dgm:t>
        <a:bodyPr/>
        <a:lstStyle/>
        <a:p>
          <a:endParaRPr lang="en-US"/>
        </a:p>
      </dgm:t>
    </dgm:pt>
    <dgm:pt modelId="{77F599EB-A107-49C5-AEFA-CFF7F4AA55E5}" type="sibTrans" cxnId="{1A94DA2F-B500-4D44-9024-A147D788C6FB}">
      <dgm:prSet/>
      <dgm:spPr/>
      <dgm:t>
        <a:bodyPr/>
        <a:lstStyle/>
        <a:p>
          <a:endParaRPr lang="en-US"/>
        </a:p>
      </dgm:t>
    </dgm:pt>
    <dgm:pt modelId="{AA4E6139-EFD7-4A0F-8C16-8E8CDFE92E3F}">
      <dgm:prSet/>
      <dgm:spPr/>
      <dgm:t>
        <a:bodyPr/>
        <a:lstStyle/>
        <a:p>
          <a:r>
            <a:rPr lang="en-US" dirty="0"/>
            <a:t>C) Applied: TCN – Performant Evolution – Supervised</a:t>
          </a:r>
        </a:p>
      </dgm:t>
    </dgm:pt>
    <dgm:pt modelId="{F69D6B02-EA2C-4BD3-B949-E2930D178EFC}" type="parTrans" cxnId="{E5F2B24D-6973-4D7F-B136-DD3D63D9E9A8}">
      <dgm:prSet/>
      <dgm:spPr/>
      <dgm:t>
        <a:bodyPr/>
        <a:lstStyle/>
        <a:p>
          <a:endParaRPr lang="en-US"/>
        </a:p>
      </dgm:t>
    </dgm:pt>
    <dgm:pt modelId="{410FAD95-CBD2-42F9-9F3C-8542DCA58D2D}" type="sibTrans" cxnId="{E5F2B24D-6973-4D7F-B136-DD3D63D9E9A8}">
      <dgm:prSet/>
      <dgm:spPr/>
      <dgm:t>
        <a:bodyPr/>
        <a:lstStyle/>
        <a:p>
          <a:endParaRPr lang="en-US"/>
        </a:p>
      </dgm:t>
    </dgm:pt>
    <dgm:pt modelId="{E442777B-109B-4E5F-A23C-B5CA4512ABF5}">
      <dgm:prSet/>
      <dgm:spPr/>
      <dgm:t>
        <a:bodyPr/>
        <a:lstStyle/>
        <a:p>
          <a:r>
            <a:rPr lang="en-US" dirty="0"/>
            <a:t>Apply TCN network design and genetic algorithm approach to time series problem</a:t>
          </a:r>
        </a:p>
      </dgm:t>
    </dgm:pt>
    <dgm:pt modelId="{FAD92203-88D5-4D1D-93BA-8C3540011E8C}" type="parTrans" cxnId="{10389607-4A5E-408A-B2D2-AA12F7A071A3}">
      <dgm:prSet/>
      <dgm:spPr/>
      <dgm:t>
        <a:bodyPr/>
        <a:lstStyle/>
        <a:p>
          <a:endParaRPr lang="en-US"/>
        </a:p>
      </dgm:t>
    </dgm:pt>
    <dgm:pt modelId="{0F771D55-005B-41BB-B363-36AFDDD4AADA}" type="sibTrans" cxnId="{10389607-4A5E-408A-B2D2-AA12F7A071A3}">
      <dgm:prSet/>
      <dgm:spPr/>
      <dgm:t>
        <a:bodyPr/>
        <a:lstStyle/>
        <a:p>
          <a:endParaRPr lang="en-US"/>
        </a:p>
      </dgm:t>
    </dgm:pt>
    <dgm:pt modelId="{DA7E2421-272F-4C47-9CF1-DA053B99AEFD}">
      <dgm:prSet/>
      <dgm:spPr/>
      <dgm:t>
        <a:bodyPr/>
        <a:lstStyle/>
        <a:p>
          <a:r>
            <a:rPr lang="en-US" dirty="0"/>
            <a:t>Goal: Best Network for Temporal prediction of time series information (e.g. market data)</a:t>
          </a:r>
        </a:p>
      </dgm:t>
    </dgm:pt>
    <dgm:pt modelId="{151C560C-8033-344C-866A-A7B1AD63C97F}" type="parTrans" cxnId="{30D6A65B-DB19-FE4D-B3E3-7D3F0905B832}">
      <dgm:prSet/>
      <dgm:spPr/>
      <dgm:t>
        <a:bodyPr/>
        <a:lstStyle/>
        <a:p>
          <a:endParaRPr lang="en-US"/>
        </a:p>
      </dgm:t>
    </dgm:pt>
    <dgm:pt modelId="{5FA22620-2EF5-AD40-91DD-3284B370B56A}" type="sibTrans" cxnId="{30D6A65B-DB19-FE4D-B3E3-7D3F0905B832}">
      <dgm:prSet/>
      <dgm:spPr/>
      <dgm:t>
        <a:bodyPr/>
        <a:lstStyle/>
        <a:p>
          <a:endParaRPr lang="en-US"/>
        </a:p>
      </dgm:t>
    </dgm:pt>
    <dgm:pt modelId="{DED13947-DE53-9146-8B55-99E7EE813BD8}">
      <dgm:prSet/>
      <dgm:spPr/>
      <dgm:t>
        <a:bodyPr/>
        <a:lstStyle/>
        <a:p>
          <a:r>
            <a:rPr lang="en-US" dirty="0"/>
            <a:t>Output experiments across more recent designs (encoder/decoder)</a:t>
          </a:r>
        </a:p>
      </dgm:t>
    </dgm:pt>
    <dgm:pt modelId="{D49EC7D4-7F11-7C44-B4A4-F5223225C76E}" type="parTrans" cxnId="{E7251922-DF9E-4142-98AC-C897D427A4EE}">
      <dgm:prSet/>
      <dgm:spPr/>
      <dgm:t>
        <a:bodyPr/>
        <a:lstStyle/>
        <a:p>
          <a:endParaRPr lang="en-US"/>
        </a:p>
      </dgm:t>
    </dgm:pt>
    <dgm:pt modelId="{CA4D5F33-0BE7-B444-BDEB-63D2AD71AEDB}" type="sibTrans" cxnId="{E7251922-DF9E-4142-98AC-C897D427A4EE}">
      <dgm:prSet/>
      <dgm:spPr/>
      <dgm:t>
        <a:bodyPr/>
        <a:lstStyle/>
        <a:p>
          <a:endParaRPr lang="en-US"/>
        </a:p>
      </dgm:t>
    </dgm:pt>
    <dgm:pt modelId="{7F020CE8-F0EF-7045-928A-C91F31CFCF1C}">
      <dgm:prSet/>
      <dgm:spPr/>
      <dgm:t>
        <a:bodyPr/>
        <a:lstStyle/>
        <a:p>
          <a:r>
            <a:rPr lang="en-US" dirty="0"/>
            <a:t>Goal: Determine best genetic algorithms that can be applied (parameter tuning, black-box, binary gene encoding, adaptive) and fitness functions to apply</a:t>
          </a:r>
        </a:p>
      </dgm:t>
    </dgm:pt>
    <dgm:pt modelId="{D75F7971-829E-8545-B69F-E45F971F71BB}" type="parTrans" cxnId="{C18B5AA0-F3A4-4D40-8251-B57F73A5C685}">
      <dgm:prSet/>
      <dgm:spPr/>
      <dgm:t>
        <a:bodyPr/>
        <a:lstStyle/>
        <a:p>
          <a:endParaRPr lang="en-US"/>
        </a:p>
      </dgm:t>
    </dgm:pt>
    <dgm:pt modelId="{66734B6F-7287-F542-B28E-9085E52F6D77}" type="sibTrans" cxnId="{C18B5AA0-F3A4-4D40-8251-B57F73A5C685}">
      <dgm:prSet/>
      <dgm:spPr/>
      <dgm:t>
        <a:bodyPr/>
        <a:lstStyle/>
        <a:p>
          <a:endParaRPr lang="en-US"/>
        </a:p>
      </dgm:t>
    </dgm:pt>
    <dgm:pt modelId="{3218EDBB-7B01-604D-9004-1CE135BC140D}">
      <dgm:prSet/>
      <dgm:spPr/>
      <dgm:t>
        <a:bodyPr/>
        <a:lstStyle/>
        <a:p>
          <a:r>
            <a:rPr lang="en-US" dirty="0"/>
            <a:t>Output experiments across different genetic algorithms </a:t>
          </a:r>
        </a:p>
      </dgm:t>
    </dgm:pt>
    <dgm:pt modelId="{EC442584-DBF8-4346-B4D8-988E7E24BF76}" type="parTrans" cxnId="{59A83ABF-EADB-7148-AD77-86E610D12924}">
      <dgm:prSet/>
      <dgm:spPr/>
      <dgm:t>
        <a:bodyPr/>
        <a:lstStyle/>
        <a:p>
          <a:endParaRPr lang="en-US"/>
        </a:p>
      </dgm:t>
    </dgm:pt>
    <dgm:pt modelId="{DFCFF04F-DE7E-4641-B25A-770FE95B92E8}" type="sibTrans" cxnId="{59A83ABF-EADB-7148-AD77-86E610D12924}">
      <dgm:prSet/>
      <dgm:spPr/>
      <dgm:t>
        <a:bodyPr/>
        <a:lstStyle/>
        <a:p>
          <a:endParaRPr lang="en-US"/>
        </a:p>
      </dgm:t>
    </dgm:pt>
    <dgm:pt modelId="{51E9CBF0-6198-1445-BEF1-D280383E3549}">
      <dgm:prSet/>
      <dgm:spPr/>
      <dgm:t>
        <a:bodyPr/>
        <a:lstStyle/>
        <a:p>
          <a:r>
            <a:rPr lang="en-US" dirty="0"/>
            <a:t>Goal: Compare backpropagation to evolutionary approach</a:t>
          </a:r>
        </a:p>
      </dgm:t>
    </dgm:pt>
    <dgm:pt modelId="{EF2FCA1E-E963-5B49-859A-7E2714F2C2C6}" type="parTrans" cxnId="{8E666C77-DA34-B449-ACF5-4191735018CE}">
      <dgm:prSet/>
      <dgm:spPr/>
      <dgm:t>
        <a:bodyPr/>
        <a:lstStyle/>
        <a:p>
          <a:endParaRPr lang="en-US"/>
        </a:p>
      </dgm:t>
    </dgm:pt>
    <dgm:pt modelId="{CC33A33C-83FB-2D4E-B24F-E0B16992A1A6}" type="sibTrans" cxnId="{8E666C77-DA34-B449-ACF5-4191735018CE}">
      <dgm:prSet/>
      <dgm:spPr/>
      <dgm:t>
        <a:bodyPr/>
        <a:lstStyle/>
        <a:p>
          <a:endParaRPr lang="en-US"/>
        </a:p>
      </dgm:t>
    </dgm:pt>
    <dgm:pt modelId="{9363BB9E-DACF-6946-9A7D-AE7FA4804B92}">
      <dgm:prSet/>
      <dgm:spPr/>
      <dgm:t>
        <a:bodyPr/>
        <a:lstStyle/>
        <a:p>
          <a:r>
            <a:rPr lang="en-US" dirty="0"/>
            <a:t>Output experiments across</a:t>
          </a:r>
        </a:p>
      </dgm:t>
    </dgm:pt>
    <dgm:pt modelId="{C4E32D88-80DF-F449-9B2A-C3E2D29C8F17}" type="parTrans" cxnId="{4BCEE974-37AC-ED44-ABD6-FD94CE696D62}">
      <dgm:prSet/>
      <dgm:spPr/>
      <dgm:t>
        <a:bodyPr/>
        <a:lstStyle/>
        <a:p>
          <a:endParaRPr lang="en-US"/>
        </a:p>
      </dgm:t>
    </dgm:pt>
    <dgm:pt modelId="{25785D01-2C91-A642-A978-CAB7C39298E4}" type="sibTrans" cxnId="{4BCEE974-37AC-ED44-ABD6-FD94CE696D62}">
      <dgm:prSet/>
      <dgm:spPr/>
      <dgm:t>
        <a:bodyPr/>
        <a:lstStyle/>
        <a:p>
          <a:endParaRPr lang="en-US"/>
        </a:p>
      </dgm:t>
    </dgm:pt>
    <dgm:pt modelId="{A1CB26C2-F8A0-2D47-A2CF-AB5F3B34F2E8}">
      <dgm:prSet/>
      <dgm:spPr/>
      <dgm:t>
        <a:bodyPr/>
        <a:lstStyle/>
        <a:p>
          <a:r>
            <a:rPr lang="en-US" dirty="0"/>
            <a:t>D) Applied: TCN – Performant Evolution – Including Events</a:t>
          </a:r>
        </a:p>
      </dgm:t>
    </dgm:pt>
    <dgm:pt modelId="{3B0FE650-3C4E-6E4D-9D0B-2554212BA97D}" type="parTrans" cxnId="{240A7BB0-B522-084E-B428-8184F80BF850}">
      <dgm:prSet/>
      <dgm:spPr/>
      <dgm:t>
        <a:bodyPr/>
        <a:lstStyle/>
        <a:p>
          <a:endParaRPr lang="en-US"/>
        </a:p>
      </dgm:t>
    </dgm:pt>
    <dgm:pt modelId="{8E087CCB-901F-4B42-BB39-33B60ABE2707}" type="sibTrans" cxnId="{240A7BB0-B522-084E-B428-8184F80BF850}">
      <dgm:prSet/>
      <dgm:spPr/>
      <dgm:t>
        <a:bodyPr/>
        <a:lstStyle/>
        <a:p>
          <a:endParaRPr lang="en-US"/>
        </a:p>
      </dgm:t>
    </dgm:pt>
    <dgm:pt modelId="{BA14C773-0D1C-EC48-9959-E04F0634030F}">
      <dgm:prSet/>
      <dgm:spPr/>
      <dgm:t>
        <a:bodyPr/>
        <a:lstStyle/>
        <a:p>
          <a:r>
            <a:rPr lang="en-US" dirty="0"/>
            <a:t>Knowledge driven events (negative effects causing abrupt changes)</a:t>
          </a:r>
        </a:p>
      </dgm:t>
    </dgm:pt>
    <dgm:pt modelId="{1FA5A394-D8C5-CD42-96E3-36AB7B717749}" type="parTrans" cxnId="{895CA7FD-B668-2548-B3D3-96F873DFD310}">
      <dgm:prSet/>
      <dgm:spPr/>
      <dgm:t>
        <a:bodyPr/>
        <a:lstStyle/>
        <a:p>
          <a:endParaRPr lang="en-US"/>
        </a:p>
      </dgm:t>
    </dgm:pt>
    <dgm:pt modelId="{C5D4401F-1D88-4F45-9182-FE4F85497501}" type="sibTrans" cxnId="{895CA7FD-B668-2548-B3D3-96F873DFD310}">
      <dgm:prSet/>
      <dgm:spPr/>
      <dgm:t>
        <a:bodyPr/>
        <a:lstStyle/>
        <a:p>
          <a:endParaRPr lang="en-US"/>
        </a:p>
      </dgm:t>
    </dgm:pt>
    <dgm:pt modelId="{D0F0CB7B-5F33-694E-9C84-F24D464B645D}">
      <dgm:prSet/>
      <dgm:spPr/>
      <dgm:t>
        <a:bodyPr/>
        <a:lstStyle/>
        <a:p>
          <a:r>
            <a:rPr lang="en-US" dirty="0"/>
            <a:t>Continuous learning (stream real-time data)</a:t>
          </a:r>
        </a:p>
      </dgm:t>
    </dgm:pt>
    <dgm:pt modelId="{6D3823AF-A0CD-8346-ABC3-ECB9F5BFAAD7}" type="parTrans" cxnId="{FA468F6A-39E6-4C40-8C34-40C4A8A6974D}">
      <dgm:prSet/>
      <dgm:spPr/>
      <dgm:t>
        <a:bodyPr/>
        <a:lstStyle/>
        <a:p>
          <a:endParaRPr lang="en-US"/>
        </a:p>
      </dgm:t>
    </dgm:pt>
    <dgm:pt modelId="{862DE397-735A-FA4B-90D1-CF0AD446D62C}" type="sibTrans" cxnId="{FA468F6A-39E6-4C40-8C34-40C4A8A6974D}">
      <dgm:prSet/>
      <dgm:spPr/>
      <dgm:t>
        <a:bodyPr/>
        <a:lstStyle/>
        <a:p>
          <a:endParaRPr lang="en-US"/>
        </a:p>
      </dgm:t>
    </dgm:pt>
    <dgm:pt modelId="{CF0010E0-FAB6-A44E-98B2-E97AFC58BBE5}">
      <dgm:prSet/>
      <dgm:spPr/>
      <dgm:t>
        <a:bodyPr/>
        <a:lstStyle/>
        <a:p>
          <a:r>
            <a:rPr lang="en-US" dirty="0"/>
            <a:t>Output experiments across more recent designs (knowledge graphs / news events / current stock data)  </a:t>
          </a:r>
        </a:p>
      </dgm:t>
    </dgm:pt>
    <dgm:pt modelId="{73AB1C5C-A9E4-B64C-A083-D58A79A2F9B4}" type="parTrans" cxnId="{B3E0EB77-ABBF-6A4A-BC42-21F140666217}">
      <dgm:prSet/>
      <dgm:spPr/>
      <dgm:t>
        <a:bodyPr/>
        <a:lstStyle/>
        <a:p>
          <a:endParaRPr lang="en-US"/>
        </a:p>
      </dgm:t>
    </dgm:pt>
    <dgm:pt modelId="{982E1C68-B7A3-D643-B865-2A948C480E3C}" type="sibTrans" cxnId="{B3E0EB77-ABBF-6A4A-BC42-21F140666217}">
      <dgm:prSet/>
      <dgm:spPr/>
      <dgm:t>
        <a:bodyPr/>
        <a:lstStyle/>
        <a:p>
          <a:endParaRPr lang="en-US"/>
        </a:p>
      </dgm:t>
    </dgm:pt>
    <dgm:pt modelId="{7ED6053B-574B-1647-B6FA-53FD22106226}">
      <dgm:prSet/>
      <dgm:spPr/>
      <dgm:t>
        <a:bodyPr/>
        <a:lstStyle/>
        <a:p>
          <a:r>
            <a:rPr lang="en-US" dirty="0"/>
            <a:t>Incorporate abrupt model (negative effect)</a:t>
          </a:r>
        </a:p>
      </dgm:t>
    </dgm:pt>
    <dgm:pt modelId="{195E8133-DDB0-9947-AF98-43900C305E94}" type="parTrans" cxnId="{421D8B7C-DB41-E945-86FF-DD3604BD4E60}">
      <dgm:prSet/>
      <dgm:spPr/>
      <dgm:t>
        <a:bodyPr/>
        <a:lstStyle/>
        <a:p>
          <a:endParaRPr lang="en-US"/>
        </a:p>
      </dgm:t>
    </dgm:pt>
    <dgm:pt modelId="{9209804A-3AC4-FC4F-9B19-F5EE65E36250}" type="sibTrans" cxnId="{421D8B7C-DB41-E945-86FF-DD3604BD4E60}">
      <dgm:prSet/>
      <dgm:spPr/>
      <dgm:t>
        <a:bodyPr/>
        <a:lstStyle/>
        <a:p>
          <a:endParaRPr lang="en-US"/>
        </a:p>
      </dgm:t>
    </dgm:pt>
    <dgm:pt modelId="{07136213-28E3-0F46-8F6F-B66A732AADA9}" type="pres">
      <dgm:prSet presAssocID="{13B31F06-AFA2-4A8C-A5FC-9CA573F33DE2}" presName="Name0" presStyleCnt="0">
        <dgm:presLayoutVars>
          <dgm:dir/>
          <dgm:animLvl val="lvl"/>
          <dgm:resizeHandles val="exact"/>
        </dgm:presLayoutVars>
      </dgm:prSet>
      <dgm:spPr/>
    </dgm:pt>
    <dgm:pt modelId="{C91D5EFC-17E4-6D45-B3F8-E4FEE0F0770F}" type="pres">
      <dgm:prSet presAssocID="{A681B842-FB70-4220-8BBA-F1D40F27740A}" presName="composite" presStyleCnt="0"/>
      <dgm:spPr/>
    </dgm:pt>
    <dgm:pt modelId="{71DBBDA9-04D9-AA4C-B95E-22C660673868}" type="pres">
      <dgm:prSet presAssocID="{A681B842-FB70-4220-8BBA-F1D40F27740A}" presName="parTx" presStyleLbl="alignNode1" presStyleIdx="0" presStyleCnt="4">
        <dgm:presLayoutVars>
          <dgm:chMax val="0"/>
          <dgm:chPref val="0"/>
          <dgm:bulletEnabled val="1"/>
        </dgm:presLayoutVars>
      </dgm:prSet>
      <dgm:spPr/>
    </dgm:pt>
    <dgm:pt modelId="{3C4FEC09-6F97-7942-8BB7-FC90C0A122FF}" type="pres">
      <dgm:prSet presAssocID="{A681B842-FB70-4220-8BBA-F1D40F27740A}" presName="desTx" presStyleLbl="alignAccFollowNode1" presStyleIdx="0" presStyleCnt="4">
        <dgm:presLayoutVars>
          <dgm:bulletEnabled val="1"/>
        </dgm:presLayoutVars>
      </dgm:prSet>
      <dgm:spPr/>
    </dgm:pt>
    <dgm:pt modelId="{1F4E4577-4C33-FF4D-B47E-63BC35020F11}" type="pres">
      <dgm:prSet presAssocID="{B83A92CB-C727-4AD2-A7C0-7BC9670A8572}" presName="space" presStyleCnt="0"/>
      <dgm:spPr/>
    </dgm:pt>
    <dgm:pt modelId="{1E0C40FA-6A6C-2E4E-837B-3AACCA04BDE2}" type="pres">
      <dgm:prSet presAssocID="{A8F967AE-D58E-4303-A291-32E43236DECE}" presName="composite" presStyleCnt="0"/>
      <dgm:spPr/>
    </dgm:pt>
    <dgm:pt modelId="{B23E1EDE-6C22-824A-BF42-F9FA9DDC6388}" type="pres">
      <dgm:prSet presAssocID="{A8F967AE-D58E-4303-A291-32E43236DECE}" presName="parTx" presStyleLbl="alignNode1" presStyleIdx="1" presStyleCnt="4">
        <dgm:presLayoutVars>
          <dgm:chMax val="0"/>
          <dgm:chPref val="0"/>
          <dgm:bulletEnabled val="1"/>
        </dgm:presLayoutVars>
      </dgm:prSet>
      <dgm:spPr/>
    </dgm:pt>
    <dgm:pt modelId="{BBBB7172-872A-3744-83BD-8AF5987639ED}" type="pres">
      <dgm:prSet presAssocID="{A8F967AE-D58E-4303-A291-32E43236DECE}" presName="desTx" presStyleLbl="alignAccFollowNode1" presStyleIdx="1" presStyleCnt="4">
        <dgm:presLayoutVars>
          <dgm:bulletEnabled val="1"/>
        </dgm:presLayoutVars>
      </dgm:prSet>
      <dgm:spPr/>
    </dgm:pt>
    <dgm:pt modelId="{437DB539-CBA3-E648-9ED5-FEDCC742BBF7}" type="pres">
      <dgm:prSet presAssocID="{1E05EA17-ADF4-47D5-9923-F00412CEFFFA}" presName="space" presStyleCnt="0"/>
      <dgm:spPr/>
    </dgm:pt>
    <dgm:pt modelId="{EAB83BD7-EBD0-0E4F-9B35-0B6F3C5C0488}" type="pres">
      <dgm:prSet presAssocID="{AA4E6139-EFD7-4A0F-8C16-8E8CDFE92E3F}" presName="composite" presStyleCnt="0"/>
      <dgm:spPr/>
    </dgm:pt>
    <dgm:pt modelId="{F4ABD4A3-64DD-F347-A0D3-46F08EEBB4AE}" type="pres">
      <dgm:prSet presAssocID="{AA4E6139-EFD7-4A0F-8C16-8E8CDFE92E3F}" presName="parTx" presStyleLbl="alignNode1" presStyleIdx="2" presStyleCnt="4">
        <dgm:presLayoutVars>
          <dgm:chMax val="0"/>
          <dgm:chPref val="0"/>
          <dgm:bulletEnabled val="1"/>
        </dgm:presLayoutVars>
      </dgm:prSet>
      <dgm:spPr/>
    </dgm:pt>
    <dgm:pt modelId="{75E5B799-4B7C-974F-B596-4AF60E9AC890}" type="pres">
      <dgm:prSet presAssocID="{AA4E6139-EFD7-4A0F-8C16-8E8CDFE92E3F}" presName="desTx" presStyleLbl="alignAccFollowNode1" presStyleIdx="2" presStyleCnt="4">
        <dgm:presLayoutVars>
          <dgm:bulletEnabled val="1"/>
        </dgm:presLayoutVars>
      </dgm:prSet>
      <dgm:spPr/>
    </dgm:pt>
    <dgm:pt modelId="{A043D6B4-5F98-A84A-A743-08ABD49589A8}" type="pres">
      <dgm:prSet presAssocID="{410FAD95-CBD2-42F9-9F3C-8542DCA58D2D}" presName="space" presStyleCnt="0"/>
      <dgm:spPr/>
    </dgm:pt>
    <dgm:pt modelId="{778FE2D0-28D0-D548-88A9-BA56A1B468C3}" type="pres">
      <dgm:prSet presAssocID="{A1CB26C2-F8A0-2D47-A2CF-AB5F3B34F2E8}" presName="composite" presStyleCnt="0"/>
      <dgm:spPr/>
    </dgm:pt>
    <dgm:pt modelId="{1208F31D-40DC-B542-A9F3-49DD985A89CE}" type="pres">
      <dgm:prSet presAssocID="{A1CB26C2-F8A0-2D47-A2CF-AB5F3B34F2E8}" presName="parTx" presStyleLbl="alignNode1" presStyleIdx="3" presStyleCnt="4">
        <dgm:presLayoutVars>
          <dgm:chMax val="0"/>
          <dgm:chPref val="0"/>
          <dgm:bulletEnabled val="1"/>
        </dgm:presLayoutVars>
      </dgm:prSet>
      <dgm:spPr/>
    </dgm:pt>
    <dgm:pt modelId="{25195D33-A218-6646-9CEB-E23A15CD4811}" type="pres">
      <dgm:prSet presAssocID="{A1CB26C2-F8A0-2D47-A2CF-AB5F3B34F2E8}" presName="desTx" presStyleLbl="alignAccFollowNode1" presStyleIdx="3" presStyleCnt="4">
        <dgm:presLayoutVars>
          <dgm:bulletEnabled val="1"/>
        </dgm:presLayoutVars>
      </dgm:prSet>
      <dgm:spPr/>
    </dgm:pt>
  </dgm:ptLst>
  <dgm:cxnLst>
    <dgm:cxn modelId="{91F19207-B9B6-E24E-8D82-CDE6EF892702}" type="presOf" srcId="{9363BB9E-DACF-6946-9A7D-AE7FA4804B92}" destId="{75E5B799-4B7C-974F-B596-4AF60E9AC890}" srcOrd="0" destOrd="2" presId="urn:microsoft.com/office/officeart/2005/8/layout/hList1"/>
    <dgm:cxn modelId="{10389607-4A5E-408A-B2D2-AA12F7A071A3}" srcId="{AA4E6139-EFD7-4A0F-8C16-8E8CDFE92E3F}" destId="{E442777B-109B-4E5F-A23C-B5CA4512ABF5}" srcOrd="0" destOrd="0" parTransId="{FAD92203-88D5-4D1D-93BA-8C3540011E8C}" sibTransId="{0F771D55-005B-41BB-B363-36AFDDD4AADA}"/>
    <dgm:cxn modelId="{7B64DC07-BDF6-44A9-A1AE-03D901E5C3BB}" srcId="{13B31F06-AFA2-4A8C-A5FC-9CA573F33DE2}" destId="{A8F967AE-D58E-4303-A291-32E43236DECE}" srcOrd="1" destOrd="0" parTransId="{85E97655-65C3-46D3-8346-A4DDF4B8B9D0}" sibTransId="{1E05EA17-ADF4-47D5-9923-F00412CEFFFA}"/>
    <dgm:cxn modelId="{980CD61D-3AA6-DB43-9F89-045FC03888C0}" type="presOf" srcId="{BA14C773-0D1C-EC48-9959-E04F0634030F}" destId="{25195D33-A218-6646-9CEB-E23A15CD4811}" srcOrd="0" destOrd="0" presId="urn:microsoft.com/office/officeart/2005/8/layout/hList1"/>
    <dgm:cxn modelId="{E7251922-DF9E-4142-98AC-C897D427A4EE}" srcId="{A681B842-FB70-4220-8BBA-F1D40F27740A}" destId="{DED13947-DE53-9146-8B55-99E7EE813BD8}" srcOrd="3" destOrd="0" parTransId="{D49EC7D4-7F11-7C44-B4A4-F5223225C76E}" sibTransId="{CA4D5F33-0BE7-B444-BDEB-63D2AD71AEDB}"/>
    <dgm:cxn modelId="{6DB54627-EFAE-8E49-B4F5-140EBCF71185}" type="presOf" srcId="{D0F0CB7B-5F33-694E-9C84-F24D464B645D}" destId="{25195D33-A218-6646-9CEB-E23A15CD4811}" srcOrd="0" destOrd="2" presId="urn:microsoft.com/office/officeart/2005/8/layout/hList1"/>
    <dgm:cxn modelId="{1A94DA2F-B500-4D44-9024-A147D788C6FB}" srcId="{A8F967AE-D58E-4303-A291-32E43236DECE}" destId="{BF376855-7064-4A88-9DC0-039E4C3F9032}" srcOrd="0" destOrd="0" parTransId="{D2CE653D-02DA-47C4-AE69-DB241F001E00}" sibTransId="{77F599EB-A107-49C5-AEFA-CFF7F4AA55E5}"/>
    <dgm:cxn modelId="{99C47030-60F1-E94B-BD9E-DDF2268A2AEA}" type="presOf" srcId="{DED13947-DE53-9146-8B55-99E7EE813BD8}" destId="{3C4FEC09-6F97-7942-8BB7-FC90C0A122FF}" srcOrd="0" destOrd="3" presId="urn:microsoft.com/office/officeart/2005/8/layout/hList1"/>
    <dgm:cxn modelId="{BF8A3B48-62DB-4148-B75D-347C5B1214AF}" srcId="{A681B842-FB70-4220-8BBA-F1D40F27740A}" destId="{4AE1CAA7-F064-409C-A4F3-5085ED8785C7}" srcOrd="1" destOrd="0" parTransId="{58344C5D-8909-4FD6-B219-844C89A1CE72}" sibTransId="{3A5D1931-EE45-4713-95EA-CDCEE0FC5556}"/>
    <dgm:cxn modelId="{E56FD24B-4680-CB4B-B8E3-01A77554C3E9}" type="presOf" srcId="{A8F967AE-D58E-4303-A291-32E43236DECE}" destId="{B23E1EDE-6C22-824A-BF42-F9FA9DDC6388}" srcOrd="0" destOrd="0" presId="urn:microsoft.com/office/officeart/2005/8/layout/hList1"/>
    <dgm:cxn modelId="{E5F2B24D-6973-4D7F-B136-DD3D63D9E9A8}" srcId="{13B31F06-AFA2-4A8C-A5FC-9CA573F33DE2}" destId="{AA4E6139-EFD7-4A0F-8C16-8E8CDFE92E3F}" srcOrd="2" destOrd="0" parTransId="{F69D6B02-EA2C-4BD3-B949-E2930D178EFC}" sibTransId="{410FAD95-CBD2-42F9-9F3C-8542DCA58D2D}"/>
    <dgm:cxn modelId="{30D6A65B-DB19-FE4D-B3E3-7D3F0905B832}" srcId="{A681B842-FB70-4220-8BBA-F1D40F27740A}" destId="{DA7E2421-272F-4C47-9CF1-DA053B99AEFD}" srcOrd="2" destOrd="0" parTransId="{151C560C-8033-344C-866A-A7B1AD63C97F}" sibTransId="{5FA22620-2EF5-AD40-91DD-3284B370B56A}"/>
    <dgm:cxn modelId="{D2016668-E2ED-5945-A8BD-7F9570843D9F}" type="presOf" srcId="{51E9CBF0-6198-1445-BEF1-D280383E3549}" destId="{75E5B799-4B7C-974F-B596-4AF60E9AC890}" srcOrd="0" destOrd="1" presId="urn:microsoft.com/office/officeart/2005/8/layout/hList1"/>
    <dgm:cxn modelId="{FA468F6A-39E6-4C40-8C34-40C4A8A6974D}" srcId="{A1CB26C2-F8A0-2D47-A2CF-AB5F3B34F2E8}" destId="{D0F0CB7B-5F33-694E-9C84-F24D464B645D}" srcOrd="1" destOrd="0" parTransId="{6D3823AF-A0CD-8346-ABC3-ECB9F5BFAAD7}" sibTransId="{862DE397-735A-FA4B-90D1-CF0AD446D62C}"/>
    <dgm:cxn modelId="{4BCEE974-37AC-ED44-ABD6-FD94CE696D62}" srcId="{AA4E6139-EFD7-4A0F-8C16-8E8CDFE92E3F}" destId="{9363BB9E-DACF-6946-9A7D-AE7FA4804B92}" srcOrd="2" destOrd="0" parTransId="{C4E32D88-80DF-F449-9B2A-C3E2D29C8F17}" sibTransId="{25785D01-2C91-A642-A978-CAB7C39298E4}"/>
    <dgm:cxn modelId="{8E666C77-DA34-B449-ACF5-4191735018CE}" srcId="{AA4E6139-EFD7-4A0F-8C16-8E8CDFE92E3F}" destId="{51E9CBF0-6198-1445-BEF1-D280383E3549}" srcOrd="1" destOrd="0" parTransId="{EF2FCA1E-E963-5B49-859A-7E2714F2C2C6}" sibTransId="{CC33A33C-83FB-2D4E-B24F-E0B16992A1A6}"/>
    <dgm:cxn modelId="{B3E0EB77-ABBF-6A4A-BC42-21F140666217}" srcId="{A1CB26C2-F8A0-2D47-A2CF-AB5F3B34F2E8}" destId="{CF0010E0-FAB6-A44E-98B2-E97AFC58BBE5}" srcOrd="2" destOrd="0" parTransId="{73AB1C5C-A9E4-B64C-A083-D58A79A2F9B4}" sibTransId="{982E1C68-B7A3-D643-B865-2A948C480E3C}"/>
    <dgm:cxn modelId="{56A22B7A-36EF-6440-82FB-D4E3709F6FD0}" type="presOf" srcId="{13B31F06-AFA2-4A8C-A5FC-9CA573F33DE2}" destId="{07136213-28E3-0F46-8F6F-B66A732AADA9}" srcOrd="0" destOrd="0" presId="urn:microsoft.com/office/officeart/2005/8/layout/hList1"/>
    <dgm:cxn modelId="{421D8B7C-DB41-E945-86FF-DD3604BD4E60}" srcId="{BA14C773-0D1C-EC48-9959-E04F0634030F}" destId="{7ED6053B-574B-1647-B6FA-53FD22106226}" srcOrd="0" destOrd="0" parTransId="{195E8133-DDB0-9947-AF98-43900C305E94}" sibTransId="{9209804A-3AC4-FC4F-9B19-F5EE65E36250}"/>
    <dgm:cxn modelId="{A0105887-FAF9-E742-89BD-225814142402}" type="presOf" srcId="{A681B842-FB70-4220-8BBA-F1D40F27740A}" destId="{71DBBDA9-04D9-AA4C-B95E-22C660673868}" srcOrd="0" destOrd="0" presId="urn:microsoft.com/office/officeart/2005/8/layout/hList1"/>
    <dgm:cxn modelId="{74907193-6308-A74D-9979-13A4608A3867}" type="presOf" srcId="{4AE1CAA7-F064-409C-A4F3-5085ED8785C7}" destId="{3C4FEC09-6F97-7942-8BB7-FC90C0A122FF}" srcOrd="0" destOrd="1" presId="urn:microsoft.com/office/officeart/2005/8/layout/hList1"/>
    <dgm:cxn modelId="{17694395-562E-AC47-AEBC-1BB56FD5A84E}" type="presOf" srcId="{3218EDBB-7B01-604D-9004-1CE135BC140D}" destId="{BBBB7172-872A-3744-83BD-8AF5987639ED}" srcOrd="0" destOrd="2" presId="urn:microsoft.com/office/officeart/2005/8/layout/hList1"/>
    <dgm:cxn modelId="{5A8F1F9C-9FF9-1E43-8AFD-EAA50B89AE82}" type="presOf" srcId="{AA4E6139-EFD7-4A0F-8C16-8E8CDFE92E3F}" destId="{F4ABD4A3-64DD-F347-A0D3-46F08EEBB4AE}" srcOrd="0" destOrd="0" presId="urn:microsoft.com/office/officeart/2005/8/layout/hList1"/>
    <dgm:cxn modelId="{C488D39D-4B04-7D48-A296-ED0D2C08030C}" type="presOf" srcId="{7F020CE8-F0EF-7045-928A-C91F31CFCF1C}" destId="{BBBB7172-872A-3744-83BD-8AF5987639ED}" srcOrd="0" destOrd="1" presId="urn:microsoft.com/office/officeart/2005/8/layout/hList1"/>
    <dgm:cxn modelId="{C18B5AA0-F3A4-4D40-8251-B57F73A5C685}" srcId="{A8F967AE-D58E-4303-A291-32E43236DECE}" destId="{7F020CE8-F0EF-7045-928A-C91F31CFCF1C}" srcOrd="1" destOrd="0" parTransId="{D75F7971-829E-8545-B69F-E45F971F71BB}" sibTransId="{66734B6F-7287-F542-B28E-9085E52F6D77}"/>
    <dgm:cxn modelId="{D71E63A6-C5D8-C54D-B39C-840B841F0D09}" type="presOf" srcId="{89A987F5-9162-4319-8366-92C76941ABCD}" destId="{3C4FEC09-6F97-7942-8BB7-FC90C0A122FF}" srcOrd="0" destOrd="0" presId="urn:microsoft.com/office/officeart/2005/8/layout/hList1"/>
    <dgm:cxn modelId="{052ABAA9-11CF-7544-BCFB-3DA58BADCA02}" type="presOf" srcId="{DA7E2421-272F-4C47-9CF1-DA053B99AEFD}" destId="{3C4FEC09-6F97-7942-8BB7-FC90C0A122FF}" srcOrd="0" destOrd="2" presId="urn:microsoft.com/office/officeart/2005/8/layout/hList1"/>
    <dgm:cxn modelId="{240A7BB0-B522-084E-B428-8184F80BF850}" srcId="{13B31F06-AFA2-4A8C-A5FC-9CA573F33DE2}" destId="{A1CB26C2-F8A0-2D47-A2CF-AB5F3B34F2E8}" srcOrd="3" destOrd="0" parTransId="{3B0FE650-3C4E-6E4D-9D0B-2554212BA97D}" sibTransId="{8E087CCB-901F-4B42-BB39-33B60ABE2707}"/>
    <dgm:cxn modelId="{0CD082B3-3063-C441-A1C4-EFC8A5F57163}" type="presOf" srcId="{E442777B-109B-4E5F-A23C-B5CA4512ABF5}" destId="{75E5B799-4B7C-974F-B596-4AF60E9AC890}" srcOrd="0" destOrd="0" presId="urn:microsoft.com/office/officeart/2005/8/layout/hList1"/>
    <dgm:cxn modelId="{C5FF52B5-ECCC-4E24-948F-F941B1D1AF8D}" srcId="{13B31F06-AFA2-4A8C-A5FC-9CA573F33DE2}" destId="{A681B842-FB70-4220-8BBA-F1D40F27740A}" srcOrd="0" destOrd="0" parTransId="{BA404BCC-7304-45E8-8743-4224CA8ADF8F}" sibTransId="{B83A92CB-C727-4AD2-A7C0-7BC9670A8572}"/>
    <dgm:cxn modelId="{40168ABB-01B1-B14C-B780-C7154786E4B0}" type="presOf" srcId="{BF376855-7064-4A88-9DC0-039E4C3F9032}" destId="{BBBB7172-872A-3744-83BD-8AF5987639ED}" srcOrd="0" destOrd="0" presId="urn:microsoft.com/office/officeart/2005/8/layout/hList1"/>
    <dgm:cxn modelId="{59A83ABF-EADB-7148-AD77-86E610D12924}" srcId="{A8F967AE-D58E-4303-A291-32E43236DECE}" destId="{3218EDBB-7B01-604D-9004-1CE135BC140D}" srcOrd="2" destOrd="0" parTransId="{EC442584-DBF8-4346-B4D8-988E7E24BF76}" sibTransId="{DFCFF04F-DE7E-4641-B25A-770FE95B92E8}"/>
    <dgm:cxn modelId="{80201CC2-2FEB-DB43-9F05-AC070EA26F28}" type="presOf" srcId="{A1CB26C2-F8A0-2D47-A2CF-AB5F3B34F2E8}" destId="{1208F31D-40DC-B542-A9F3-49DD985A89CE}" srcOrd="0" destOrd="0" presId="urn:microsoft.com/office/officeart/2005/8/layout/hList1"/>
    <dgm:cxn modelId="{A95002C3-67E6-6B4C-9793-F273B19C2417}" type="presOf" srcId="{7ED6053B-574B-1647-B6FA-53FD22106226}" destId="{25195D33-A218-6646-9CEB-E23A15CD4811}" srcOrd="0" destOrd="1" presId="urn:microsoft.com/office/officeart/2005/8/layout/hList1"/>
    <dgm:cxn modelId="{9403BDD6-4F81-C34F-8298-A0960493ADA3}" type="presOf" srcId="{CF0010E0-FAB6-A44E-98B2-E97AFC58BBE5}" destId="{25195D33-A218-6646-9CEB-E23A15CD4811}" srcOrd="0" destOrd="3" presId="urn:microsoft.com/office/officeart/2005/8/layout/hList1"/>
    <dgm:cxn modelId="{1E422BF9-D916-4019-8C34-B2E8CCD47CAC}" srcId="{A681B842-FB70-4220-8BBA-F1D40F27740A}" destId="{89A987F5-9162-4319-8366-92C76941ABCD}" srcOrd="0" destOrd="0" parTransId="{680B290C-17E1-4B21-9024-E6ED442DEC44}" sibTransId="{E6F076A2-C3EA-49EF-999D-6E9AA6CD530C}"/>
    <dgm:cxn modelId="{895CA7FD-B668-2548-B3D3-96F873DFD310}" srcId="{A1CB26C2-F8A0-2D47-A2CF-AB5F3B34F2E8}" destId="{BA14C773-0D1C-EC48-9959-E04F0634030F}" srcOrd="0" destOrd="0" parTransId="{1FA5A394-D8C5-CD42-96E3-36AB7B717749}" sibTransId="{C5D4401F-1D88-4F45-9182-FE4F85497501}"/>
    <dgm:cxn modelId="{0383A78E-1C6F-0245-AAC2-0628A54D31E7}" type="presParOf" srcId="{07136213-28E3-0F46-8F6F-B66A732AADA9}" destId="{C91D5EFC-17E4-6D45-B3F8-E4FEE0F0770F}" srcOrd="0" destOrd="0" presId="urn:microsoft.com/office/officeart/2005/8/layout/hList1"/>
    <dgm:cxn modelId="{E57D2CE2-A9D5-AD49-A615-FA041C2B50E9}" type="presParOf" srcId="{C91D5EFC-17E4-6D45-B3F8-E4FEE0F0770F}" destId="{71DBBDA9-04D9-AA4C-B95E-22C660673868}" srcOrd="0" destOrd="0" presId="urn:microsoft.com/office/officeart/2005/8/layout/hList1"/>
    <dgm:cxn modelId="{71A5667D-03AE-1644-89CE-1A1535E0687C}" type="presParOf" srcId="{C91D5EFC-17E4-6D45-B3F8-E4FEE0F0770F}" destId="{3C4FEC09-6F97-7942-8BB7-FC90C0A122FF}" srcOrd="1" destOrd="0" presId="urn:microsoft.com/office/officeart/2005/8/layout/hList1"/>
    <dgm:cxn modelId="{5550FED0-4D77-FE4D-926D-67DE4F8EE822}" type="presParOf" srcId="{07136213-28E3-0F46-8F6F-B66A732AADA9}" destId="{1F4E4577-4C33-FF4D-B47E-63BC35020F11}" srcOrd="1" destOrd="0" presId="urn:microsoft.com/office/officeart/2005/8/layout/hList1"/>
    <dgm:cxn modelId="{414DE0C4-BEB9-784F-9277-5BFD34FF676F}" type="presParOf" srcId="{07136213-28E3-0F46-8F6F-B66A732AADA9}" destId="{1E0C40FA-6A6C-2E4E-837B-3AACCA04BDE2}" srcOrd="2" destOrd="0" presId="urn:microsoft.com/office/officeart/2005/8/layout/hList1"/>
    <dgm:cxn modelId="{20C52DA2-75B8-414B-893B-FB10C2188A47}" type="presParOf" srcId="{1E0C40FA-6A6C-2E4E-837B-3AACCA04BDE2}" destId="{B23E1EDE-6C22-824A-BF42-F9FA9DDC6388}" srcOrd="0" destOrd="0" presId="urn:microsoft.com/office/officeart/2005/8/layout/hList1"/>
    <dgm:cxn modelId="{9BDF31C3-2762-D34D-9E0F-1211F5D0D33E}" type="presParOf" srcId="{1E0C40FA-6A6C-2E4E-837B-3AACCA04BDE2}" destId="{BBBB7172-872A-3744-83BD-8AF5987639ED}" srcOrd="1" destOrd="0" presId="urn:microsoft.com/office/officeart/2005/8/layout/hList1"/>
    <dgm:cxn modelId="{0C6333E4-98E2-9C49-9DAB-99FF25882A13}" type="presParOf" srcId="{07136213-28E3-0F46-8F6F-B66A732AADA9}" destId="{437DB539-CBA3-E648-9ED5-FEDCC742BBF7}" srcOrd="3" destOrd="0" presId="urn:microsoft.com/office/officeart/2005/8/layout/hList1"/>
    <dgm:cxn modelId="{AB60611A-CABF-494B-ADFE-11B68B5ADB43}" type="presParOf" srcId="{07136213-28E3-0F46-8F6F-B66A732AADA9}" destId="{EAB83BD7-EBD0-0E4F-9B35-0B6F3C5C0488}" srcOrd="4" destOrd="0" presId="urn:microsoft.com/office/officeart/2005/8/layout/hList1"/>
    <dgm:cxn modelId="{CECBA53D-53BE-624A-AB2E-DABD93829BFC}" type="presParOf" srcId="{EAB83BD7-EBD0-0E4F-9B35-0B6F3C5C0488}" destId="{F4ABD4A3-64DD-F347-A0D3-46F08EEBB4AE}" srcOrd="0" destOrd="0" presId="urn:microsoft.com/office/officeart/2005/8/layout/hList1"/>
    <dgm:cxn modelId="{49FE519A-59A1-C549-AC9C-AEAD3ACAAD6A}" type="presParOf" srcId="{EAB83BD7-EBD0-0E4F-9B35-0B6F3C5C0488}" destId="{75E5B799-4B7C-974F-B596-4AF60E9AC890}" srcOrd="1" destOrd="0" presId="urn:microsoft.com/office/officeart/2005/8/layout/hList1"/>
    <dgm:cxn modelId="{A983DA0F-1F54-794A-BEE9-5636B9E82FB6}" type="presParOf" srcId="{07136213-28E3-0F46-8F6F-B66A732AADA9}" destId="{A043D6B4-5F98-A84A-A743-08ABD49589A8}" srcOrd="5" destOrd="0" presId="urn:microsoft.com/office/officeart/2005/8/layout/hList1"/>
    <dgm:cxn modelId="{6B9F4D58-5F0C-B54A-997B-3FD35D58F7FD}" type="presParOf" srcId="{07136213-28E3-0F46-8F6F-B66A732AADA9}" destId="{778FE2D0-28D0-D548-88A9-BA56A1B468C3}" srcOrd="6" destOrd="0" presId="urn:microsoft.com/office/officeart/2005/8/layout/hList1"/>
    <dgm:cxn modelId="{6D2E9436-C01D-694F-8B89-5C91DD702AFA}" type="presParOf" srcId="{778FE2D0-28D0-D548-88A9-BA56A1B468C3}" destId="{1208F31D-40DC-B542-A9F3-49DD985A89CE}" srcOrd="0" destOrd="0" presId="urn:microsoft.com/office/officeart/2005/8/layout/hList1"/>
    <dgm:cxn modelId="{AD753715-6E38-5A41-AE2C-ACBAE770F083}" type="presParOf" srcId="{778FE2D0-28D0-D548-88A9-BA56A1B468C3}" destId="{25195D33-A218-6646-9CEB-E23A15CD4811}"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TCN networks design and hyper parameters be optimized through evolutionary techniques?</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Does a genetic algorithm perform better with high-dimensional and seasonal big data challenges such as market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Can we improve accuracy and performance of the deep neural networks?</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Knowledge driven events that cause abrupt changes be incorporated into the model?</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Can an adaptive continuous learning adaptive approach be applied (streaming market data and news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Results of experiments in complete design</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BBDA9-04D9-AA4C-B95E-22C660673868}">
      <dsp:nvSpPr>
        <dsp:cNvPr id="0" name=""/>
        <dsp:cNvSpPr/>
      </dsp:nvSpPr>
      <dsp:spPr>
        <a:xfrm>
          <a:off x="3724" y="164971"/>
          <a:ext cx="2239490" cy="687903"/>
        </a:xfrm>
        <a:prstGeom prst="rect">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w="9525" cap="flat" cmpd="sng" algn="ctr">
          <a:solidFill>
            <a:schemeClr val="accent4">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A) Research: Temporal Convolutional Network </a:t>
          </a:r>
        </a:p>
      </dsp:txBody>
      <dsp:txXfrm>
        <a:off x="3724" y="164971"/>
        <a:ext cx="2239490" cy="687903"/>
      </dsp:txXfrm>
    </dsp:sp>
    <dsp:sp modelId="{3C4FEC09-6F97-7942-8BB7-FC90C0A122FF}">
      <dsp:nvSpPr>
        <dsp:cNvPr id="0" name=""/>
        <dsp:cNvSpPr/>
      </dsp:nvSpPr>
      <dsp:spPr>
        <a:xfrm>
          <a:off x="3724" y="852874"/>
          <a:ext cx="2239490" cy="2567003"/>
        </a:xfrm>
        <a:prstGeom prst="rect">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Dilated Convolutional Layers</a:t>
          </a:r>
        </a:p>
        <a:p>
          <a:pPr marL="114300" lvl="1" indent="-114300" algn="l" defTabSz="666750">
            <a:lnSpc>
              <a:spcPct val="90000"/>
            </a:lnSpc>
            <a:spcBef>
              <a:spcPct val="0"/>
            </a:spcBef>
            <a:spcAft>
              <a:spcPct val="15000"/>
            </a:spcAft>
            <a:buChar char="•"/>
          </a:pPr>
          <a:r>
            <a:rPr lang="en-US" sz="1500" kern="1200" dirty="0"/>
            <a:t>Encoder/Decoder</a:t>
          </a:r>
        </a:p>
        <a:p>
          <a:pPr marL="114300" lvl="1" indent="-114300" algn="l" defTabSz="666750">
            <a:lnSpc>
              <a:spcPct val="90000"/>
            </a:lnSpc>
            <a:spcBef>
              <a:spcPct val="0"/>
            </a:spcBef>
            <a:spcAft>
              <a:spcPct val="15000"/>
            </a:spcAft>
            <a:buChar char="•"/>
          </a:pPr>
          <a:r>
            <a:rPr lang="en-US" sz="1500" kern="1200" dirty="0"/>
            <a:t>Goal: Best Network for Temporal prediction of time series information (e.g. market data)</a:t>
          </a:r>
        </a:p>
        <a:p>
          <a:pPr marL="114300" lvl="1" indent="-114300" algn="l" defTabSz="666750">
            <a:lnSpc>
              <a:spcPct val="90000"/>
            </a:lnSpc>
            <a:spcBef>
              <a:spcPct val="0"/>
            </a:spcBef>
            <a:spcAft>
              <a:spcPct val="15000"/>
            </a:spcAft>
            <a:buChar char="•"/>
          </a:pPr>
          <a:r>
            <a:rPr lang="en-US" sz="1500" kern="1200" dirty="0"/>
            <a:t>Output experiments across more recent designs (encoder/decoder)</a:t>
          </a:r>
        </a:p>
      </dsp:txBody>
      <dsp:txXfrm>
        <a:off x="3724" y="852874"/>
        <a:ext cx="2239490" cy="2567003"/>
      </dsp:txXfrm>
    </dsp:sp>
    <dsp:sp modelId="{B23E1EDE-6C22-824A-BF42-F9FA9DDC6388}">
      <dsp:nvSpPr>
        <dsp:cNvPr id="0" name=""/>
        <dsp:cNvSpPr/>
      </dsp:nvSpPr>
      <dsp:spPr>
        <a:xfrm>
          <a:off x="2556744" y="164971"/>
          <a:ext cx="2239490" cy="687903"/>
        </a:xfrm>
        <a:prstGeom prst="rect">
          <a:avLst/>
        </a:prstGeom>
        <a:gradFill rotWithShape="0">
          <a:gsLst>
            <a:gs pos="0">
              <a:schemeClr val="accent4">
                <a:hueOff val="-1575177"/>
                <a:satOff val="-2523"/>
                <a:lumOff val="261"/>
                <a:alphaOff val="0"/>
                <a:tint val="94000"/>
                <a:satMod val="105000"/>
                <a:lumMod val="102000"/>
              </a:schemeClr>
            </a:gs>
            <a:gs pos="100000">
              <a:schemeClr val="accent4">
                <a:hueOff val="-1575177"/>
                <a:satOff val="-2523"/>
                <a:lumOff val="261"/>
                <a:alphaOff val="0"/>
                <a:shade val="74000"/>
                <a:satMod val="128000"/>
                <a:lumMod val="100000"/>
              </a:schemeClr>
            </a:gs>
          </a:gsLst>
          <a:lin ang="5400000" scaled="0"/>
        </a:gradFill>
        <a:ln w="9525" cap="flat" cmpd="sng" algn="ctr">
          <a:solidFill>
            <a:schemeClr val="accent4">
              <a:hueOff val="-1575177"/>
              <a:satOff val="-2523"/>
              <a:lumOff val="26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B) Research: Genetic Algorithms</a:t>
          </a:r>
        </a:p>
      </dsp:txBody>
      <dsp:txXfrm>
        <a:off x="2556744" y="164971"/>
        <a:ext cx="2239490" cy="687903"/>
      </dsp:txXfrm>
    </dsp:sp>
    <dsp:sp modelId="{BBBB7172-872A-3744-83BD-8AF5987639ED}">
      <dsp:nvSpPr>
        <dsp:cNvPr id="0" name=""/>
        <dsp:cNvSpPr/>
      </dsp:nvSpPr>
      <dsp:spPr>
        <a:xfrm>
          <a:off x="2556744" y="852874"/>
          <a:ext cx="2239490" cy="2567003"/>
        </a:xfrm>
        <a:prstGeom prst="rect">
          <a:avLst/>
        </a:prstGeom>
        <a:solidFill>
          <a:schemeClr val="accent4">
            <a:tint val="40000"/>
            <a:alpha val="90000"/>
            <a:hueOff val="-1367559"/>
            <a:satOff val="-2271"/>
            <a:lumOff val="-50"/>
            <a:alphaOff val="0"/>
          </a:schemeClr>
        </a:solidFill>
        <a:ln w="9525" cap="flat" cmpd="sng" algn="ctr">
          <a:solidFill>
            <a:schemeClr val="accent4">
              <a:tint val="40000"/>
              <a:alpha val="90000"/>
              <a:hueOff val="-1367559"/>
              <a:satOff val="-2271"/>
              <a:lumOff val="-5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to layers and hyper parameters </a:t>
          </a:r>
        </a:p>
        <a:p>
          <a:pPr marL="114300" lvl="1" indent="-114300" algn="l" defTabSz="666750">
            <a:lnSpc>
              <a:spcPct val="90000"/>
            </a:lnSpc>
            <a:spcBef>
              <a:spcPct val="0"/>
            </a:spcBef>
            <a:spcAft>
              <a:spcPct val="15000"/>
            </a:spcAft>
            <a:buChar char="•"/>
          </a:pPr>
          <a:r>
            <a:rPr lang="en-US" sz="1500" kern="1200" dirty="0"/>
            <a:t>Goal: Determine best genetic algorithms that can be applied (parameter tuning, black-box, binary gene encoding, adaptive) and fitness functions to apply</a:t>
          </a:r>
        </a:p>
        <a:p>
          <a:pPr marL="114300" lvl="1" indent="-114300" algn="l" defTabSz="666750">
            <a:lnSpc>
              <a:spcPct val="90000"/>
            </a:lnSpc>
            <a:spcBef>
              <a:spcPct val="0"/>
            </a:spcBef>
            <a:spcAft>
              <a:spcPct val="15000"/>
            </a:spcAft>
            <a:buChar char="•"/>
          </a:pPr>
          <a:r>
            <a:rPr lang="en-US" sz="1500" kern="1200" dirty="0"/>
            <a:t>Output experiments across different genetic algorithms </a:t>
          </a:r>
        </a:p>
      </dsp:txBody>
      <dsp:txXfrm>
        <a:off x="2556744" y="852874"/>
        <a:ext cx="2239490" cy="2567003"/>
      </dsp:txXfrm>
    </dsp:sp>
    <dsp:sp modelId="{F4ABD4A3-64DD-F347-A0D3-46F08EEBB4AE}">
      <dsp:nvSpPr>
        <dsp:cNvPr id="0" name=""/>
        <dsp:cNvSpPr/>
      </dsp:nvSpPr>
      <dsp:spPr>
        <a:xfrm>
          <a:off x="5109763" y="164971"/>
          <a:ext cx="2239490" cy="687903"/>
        </a:xfrm>
        <a:prstGeom prst="rect">
          <a:avLst/>
        </a:prstGeom>
        <a:gradFill rotWithShape="0">
          <a:gsLst>
            <a:gs pos="0">
              <a:schemeClr val="accent4">
                <a:hueOff val="-3150354"/>
                <a:satOff val="-5046"/>
                <a:lumOff val="523"/>
                <a:alphaOff val="0"/>
                <a:tint val="94000"/>
                <a:satMod val="105000"/>
                <a:lumMod val="102000"/>
              </a:schemeClr>
            </a:gs>
            <a:gs pos="100000">
              <a:schemeClr val="accent4">
                <a:hueOff val="-3150354"/>
                <a:satOff val="-5046"/>
                <a:lumOff val="523"/>
                <a:alphaOff val="0"/>
                <a:shade val="74000"/>
                <a:satMod val="128000"/>
                <a:lumMod val="100000"/>
              </a:schemeClr>
            </a:gs>
          </a:gsLst>
          <a:lin ang="5400000" scaled="0"/>
        </a:gradFill>
        <a:ln w="9525" cap="flat" cmpd="sng" algn="ctr">
          <a:solidFill>
            <a:schemeClr val="accent4">
              <a:hueOff val="-3150354"/>
              <a:satOff val="-5046"/>
              <a:lumOff val="523"/>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C) Applied: TCN – Performant Evolution – Supervised</a:t>
          </a:r>
        </a:p>
      </dsp:txBody>
      <dsp:txXfrm>
        <a:off x="5109763" y="164971"/>
        <a:ext cx="2239490" cy="687903"/>
      </dsp:txXfrm>
    </dsp:sp>
    <dsp:sp modelId="{75E5B799-4B7C-974F-B596-4AF60E9AC890}">
      <dsp:nvSpPr>
        <dsp:cNvPr id="0" name=""/>
        <dsp:cNvSpPr/>
      </dsp:nvSpPr>
      <dsp:spPr>
        <a:xfrm>
          <a:off x="5109763" y="852874"/>
          <a:ext cx="2239490" cy="2567003"/>
        </a:xfrm>
        <a:prstGeom prst="rect">
          <a:avLst/>
        </a:prstGeom>
        <a:solidFill>
          <a:schemeClr val="accent4">
            <a:tint val="40000"/>
            <a:alpha val="90000"/>
            <a:hueOff val="-2735118"/>
            <a:satOff val="-4541"/>
            <a:lumOff val="-101"/>
            <a:alphaOff val="0"/>
          </a:schemeClr>
        </a:solidFill>
        <a:ln w="9525" cap="flat" cmpd="sng" algn="ctr">
          <a:solidFill>
            <a:schemeClr val="accent4">
              <a:tint val="40000"/>
              <a:alpha val="90000"/>
              <a:hueOff val="-2735118"/>
              <a:satOff val="-4541"/>
              <a:lumOff val="-10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TCN network design and genetic algorithm approach to time series problem</a:t>
          </a:r>
        </a:p>
        <a:p>
          <a:pPr marL="114300" lvl="1" indent="-114300" algn="l" defTabSz="666750">
            <a:lnSpc>
              <a:spcPct val="90000"/>
            </a:lnSpc>
            <a:spcBef>
              <a:spcPct val="0"/>
            </a:spcBef>
            <a:spcAft>
              <a:spcPct val="15000"/>
            </a:spcAft>
            <a:buChar char="•"/>
          </a:pPr>
          <a:r>
            <a:rPr lang="en-US" sz="1500" kern="1200" dirty="0"/>
            <a:t>Goal: Compare backpropagation to evolutionary approach</a:t>
          </a:r>
        </a:p>
        <a:p>
          <a:pPr marL="114300" lvl="1" indent="-114300" algn="l" defTabSz="666750">
            <a:lnSpc>
              <a:spcPct val="90000"/>
            </a:lnSpc>
            <a:spcBef>
              <a:spcPct val="0"/>
            </a:spcBef>
            <a:spcAft>
              <a:spcPct val="15000"/>
            </a:spcAft>
            <a:buChar char="•"/>
          </a:pPr>
          <a:r>
            <a:rPr lang="en-US" sz="1500" kern="1200" dirty="0"/>
            <a:t>Output experiments across</a:t>
          </a:r>
        </a:p>
      </dsp:txBody>
      <dsp:txXfrm>
        <a:off x="5109763" y="852874"/>
        <a:ext cx="2239490" cy="2567003"/>
      </dsp:txXfrm>
    </dsp:sp>
    <dsp:sp modelId="{1208F31D-40DC-B542-A9F3-49DD985A89CE}">
      <dsp:nvSpPr>
        <dsp:cNvPr id="0" name=""/>
        <dsp:cNvSpPr/>
      </dsp:nvSpPr>
      <dsp:spPr>
        <a:xfrm>
          <a:off x="7662783" y="164971"/>
          <a:ext cx="2239490" cy="687903"/>
        </a:xfrm>
        <a:prstGeom prst="rect">
          <a:avLst/>
        </a:prstGeom>
        <a:gradFill rotWithShape="0">
          <a:gsLst>
            <a:gs pos="0">
              <a:schemeClr val="accent4">
                <a:hueOff val="-4725531"/>
                <a:satOff val="-7569"/>
                <a:lumOff val="784"/>
                <a:alphaOff val="0"/>
                <a:tint val="94000"/>
                <a:satMod val="105000"/>
                <a:lumMod val="102000"/>
              </a:schemeClr>
            </a:gs>
            <a:gs pos="100000">
              <a:schemeClr val="accent4">
                <a:hueOff val="-4725531"/>
                <a:satOff val="-7569"/>
                <a:lumOff val="784"/>
                <a:alphaOff val="0"/>
                <a:shade val="74000"/>
                <a:satMod val="128000"/>
                <a:lumMod val="100000"/>
              </a:schemeClr>
            </a:gs>
          </a:gsLst>
          <a:lin ang="5400000" scaled="0"/>
        </a:gradFill>
        <a:ln w="9525" cap="flat" cmpd="sng" algn="ctr">
          <a:solidFill>
            <a:schemeClr val="accent4">
              <a:hueOff val="-4725531"/>
              <a:satOff val="-7569"/>
              <a:lumOff val="78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D) Applied: TCN – Performant Evolution – Including Events</a:t>
          </a:r>
        </a:p>
      </dsp:txBody>
      <dsp:txXfrm>
        <a:off x="7662783" y="164971"/>
        <a:ext cx="2239490" cy="687903"/>
      </dsp:txXfrm>
    </dsp:sp>
    <dsp:sp modelId="{25195D33-A218-6646-9CEB-E23A15CD4811}">
      <dsp:nvSpPr>
        <dsp:cNvPr id="0" name=""/>
        <dsp:cNvSpPr/>
      </dsp:nvSpPr>
      <dsp:spPr>
        <a:xfrm>
          <a:off x="7662783" y="852874"/>
          <a:ext cx="2239490" cy="2567003"/>
        </a:xfrm>
        <a:prstGeom prst="rect">
          <a:avLst/>
        </a:prstGeom>
        <a:solidFill>
          <a:schemeClr val="accent4">
            <a:tint val="40000"/>
            <a:alpha val="90000"/>
            <a:hueOff val="-4102677"/>
            <a:satOff val="-6812"/>
            <a:lumOff val="-151"/>
            <a:alphaOff val="0"/>
          </a:schemeClr>
        </a:solidFill>
        <a:ln w="9525" cap="flat" cmpd="sng" algn="ctr">
          <a:solidFill>
            <a:schemeClr val="accent4">
              <a:tint val="40000"/>
              <a:alpha val="90000"/>
              <a:hueOff val="-4102677"/>
              <a:satOff val="-6812"/>
              <a:lumOff val="-15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Knowledge driven events (negative effects causing abrupt changes)</a:t>
          </a:r>
        </a:p>
        <a:p>
          <a:pPr marL="228600" lvl="2" indent="-114300" algn="l" defTabSz="666750">
            <a:lnSpc>
              <a:spcPct val="90000"/>
            </a:lnSpc>
            <a:spcBef>
              <a:spcPct val="0"/>
            </a:spcBef>
            <a:spcAft>
              <a:spcPct val="15000"/>
            </a:spcAft>
            <a:buChar char="•"/>
          </a:pPr>
          <a:r>
            <a:rPr lang="en-US" sz="1500" kern="1200" dirty="0"/>
            <a:t>Incorporate abrupt model (negative effect)</a:t>
          </a:r>
        </a:p>
        <a:p>
          <a:pPr marL="114300" lvl="1" indent="-114300" algn="l" defTabSz="666750">
            <a:lnSpc>
              <a:spcPct val="90000"/>
            </a:lnSpc>
            <a:spcBef>
              <a:spcPct val="0"/>
            </a:spcBef>
            <a:spcAft>
              <a:spcPct val="15000"/>
            </a:spcAft>
            <a:buChar char="•"/>
          </a:pPr>
          <a:r>
            <a:rPr lang="en-US" sz="1500" kern="1200" dirty="0"/>
            <a:t>Continuous learning (stream real-time data)</a:t>
          </a:r>
        </a:p>
        <a:p>
          <a:pPr marL="114300" lvl="1" indent="-114300" algn="l" defTabSz="666750">
            <a:lnSpc>
              <a:spcPct val="90000"/>
            </a:lnSpc>
            <a:spcBef>
              <a:spcPct val="0"/>
            </a:spcBef>
            <a:spcAft>
              <a:spcPct val="15000"/>
            </a:spcAft>
            <a:buChar char="•"/>
          </a:pPr>
          <a:r>
            <a:rPr lang="en-US" sz="1500" kern="1200" dirty="0"/>
            <a:t>Output experiments across more recent designs (knowledge graphs / news events / current stock data)  </a:t>
          </a:r>
        </a:p>
      </dsp:txBody>
      <dsp:txXfrm>
        <a:off x="7662783" y="852874"/>
        <a:ext cx="2239490" cy="25670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TCN networks design and hyper parameters be optimized through evolutionary techniques?</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Does a genetic algorithm perform better with high-dimensional and seasonal big data challenges such as market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we improve accuracy and performance of the deep neural networks?</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Knowledge driven events that cause abrupt changes be incorporated into the model?</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an adaptive continuous learning adaptive approach be applied (streaming market data and news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Results of experiments in complete design</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svg>
</file>

<file path=ppt/media/image30.png>
</file>

<file path=ppt/media/image31.png>
</file>

<file path=ppt/media/image32.svg>
</file>

<file path=ppt/media/image33.png>
</file>

<file path=ppt/media/image34.svg>
</file>

<file path=ppt/media/image35.png>
</file>

<file path=ppt/media/image36.svg>
</file>

<file path=ppt/media/image37.png>
</file>

<file path=ppt/media/image38.png>
</file>

<file path=ppt/media/image4.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E4D8E-1483-A24B-9B47-5A4823BD8C70}" type="datetimeFigureOut">
              <a:rPr lang="en-US" smtClean="0"/>
              <a:t>2/27/22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4663D1-B550-BF49-9E54-5C454DCFA890}" type="slidenum">
              <a:rPr lang="en-US" smtClean="0"/>
              <a:t>‹#›</a:t>
            </a:fld>
            <a:endParaRPr lang="en-US"/>
          </a:p>
        </p:txBody>
      </p:sp>
    </p:spTree>
    <p:extLst>
      <p:ext uri="{BB962C8B-B14F-4D97-AF65-F5344CB8AC3E}">
        <p14:creationId xmlns:p14="http://schemas.microsoft.com/office/powerpoint/2010/main" val="30210087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a:t>
            </a:fld>
            <a:endParaRPr lang="en-US"/>
          </a:p>
        </p:txBody>
      </p:sp>
    </p:spTree>
    <p:extLst>
      <p:ext uri="{BB962C8B-B14F-4D97-AF65-F5344CB8AC3E}">
        <p14:creationId xmlns:p14="http://schemas.microsoft.com/office/powerpoint/2010/main" val="105601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17</a:t>
            </a:fld>
            <a:endParaRPr lang="en-US"/>
          </a:p>
        </p:txBody>
      </p:sp>
    </p:spTree>
    <p:extLst>
      <p:ext uri="{BB962C8B-B14F-4D97-AF65-F5344CB8AC3E}">
        <p14:creationId xmlns:p14="http://schemas.microsoft.com/office/powerpoint/2010/main" val="260432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18</a:t>
            </a:fld>
            <a:endParaRPr lang="en-US"/>
          </a:p>
        </p:txBody>
      </p:sp>
    </p:spTree>
    <p:extLst>
      <p:ext uri="{BB962C8B-B14F-4D97-AF65-F5344CB8AC3E}">
        <p14:creationId xmlns:p14="http://schemas.microsoft.com/office/powerpoint/2010/main" val="31001737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20</a:t>
            </a:fld>
            <a:endParaRPr lang="en-US"/>
          </a:p>
        </p:txBody>
      </p:sp>
    </p:spTree>
    <p:extLst>
      <p:ext uri="{BB962C8B-B14F-4D97-AF65-F5344CB8AC3E}">
        <p14:creationId xmlns:p14="http://schemas.microsoft.com/office/powerpoint/2010/main" val="204968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21</a:t>
            </a:fld>
            <a:endParaRPr lang="en-US"/>
          </a:p>
        </p:txBody>
      </p:sp>
    </p:spTree>
    <p:extLst>
      <p:ext uri="{BB962C8B-B14F-4D97-AF65-F5344CB8AC3E}">
        <p14:creationId xmlns:p14="http://schemas.microsoft.com/office/powerpoint/2010/main" val="603471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22</a:t>
            </a:fld>
            <a:endParaRPr lang="en-US"/>
          </a:p>
        </p:txBody>
      </p:sp>
    </p:spTree>
    <p:extLst>
      <p:ext uri="{BB962C8B-B14F-4D97-AF65-F5344CB8AC3E}">
        <p14:creationId xmlns:p14="http://schemas.microsoft.com/office/powerpoint/2010/main" val="3891269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a:t>
            </a:fld>
            <a:endParaRPr lang="en-US"/>
          </a:p>
        </p:txBody>
      </p:sp>
    </p:spTree>
    <p:extLst>
      <p:ext uri="{BB962C8B-B14F-4D97-AF65-F5344CB8AC3E}">
        <p14:creationId xmlns:p14="http://schemas.microsoft.com/office/powerpoint/2010/main" val="2302682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a:t>
            </a:fld>
            <a:endParaRPr lang="en-US"/>
          </a:p>
        </p:txBody>
      </p:sp>
    </p:spTree>
    <p:extLst>
      <p:ext uri="{BB962C8B-B14F-4D97-AF65-F5344CB8AC3E}">
        <p14:creationId xmlns:p14="http://schemas.microsoft.com/office/powerpoint/2010/main" val="1555920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a:t>
            </a:fld>
            <a:endParaRPr lang="en-US"/>
          </a:p>
        </p:txBody>
      </p:sp>
    </p:spTree>
    <p:extLst>
      <p:ext uri="{BB962C8B-B14F-4D97-AF65-F5344CB8AC3E}">
        <p14:creationId xmlns:p14="http://schemas.microsoft.com/office/powerpoint/2010/main" val="1814748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 normalize the input of hidden layers (which counteracts the exploding gradient problem among other things), weight normalization is applied to every convolutional layer.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order to prevent overfitting, regularization is introduced via dropout after every convolutional layer in every residual block. The following figure shows the final residual block.</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6</a:t>
            </a:fld>
            <a:endParaRPr lang="en-US"/>
          </a:p>
        </p:txBody>
      </p:sp>
    </p:spTree>
    <p:extLst>
      <p:ext uri="{BB962C8B-B14F-4D97-AF65-F5344CB8AC3E}">
        <p14:creationId xmlns:p14="http://schemas.microsoft.com/office/powerpoint/2010/main" val="172501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R2 (coefficient of determination) regression score function.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takes a time series, a starting point (here, we are starting at half of the series) and a forecast horizon. It returns the </a:t>
            </a:r>
            <a:r>
              <a:rPr lang="en-US" dirty="0" err="1"/>
              <a:t>TimeSeries</a:t>
            </a:r>
            <a:r>
              <a:rPr lang="en-US" sz="1200" b="0" i="0" kern="1200" dirty="0">
                <a:solidFill>
                  <a:schemeClr val="tx1"/>
                </a:solidFill>
                <a:effectLst/>
                <a:latin typeface="+mn-lt"/>
                <a:ea typeface="+mn-ea"/>
                <a:cs typeface="+mn-cs"/>
              </a:rPr>
              <a:t> containing the historical forecasts </a:t>
            </a:r>
            <a:r>
              <a:rPr lang="en-US" sz="1200" b="0" i="1" kern="1200" dirty="0">
                <a:solidFill>
                  <a:schemeClr val="tx1"/>
                </a:solidFill>
                <a:effectLst/>
                <a:latin typeface="+mn-lt"/>
                <a:ea typeface="+mn-ea"/>
                <a:cs typeface="+mn-cs"/>
              </a:rPr>
              <a:t>would have been obtained</a:t>
            </a:r>
            <a:r>
              <a:rPr lang="en-US" sz="1200" b="0" i="0" kern="1200" dirty="0">
                <a:solidFill>
                  <a:schemeClr val="tx1"/>
                </a:solidFill>
                <a:effectLst/>
                <a:latin typeface="+mn-lt"/>
                <a:ea typeface="+mn-ea"/>
                <a:cs typeface="+mn-cs"/>
              </a:rPr>
              <a:t> when using the model to forecast the series with the specified forecast horizon (here 3 months), starting at the specified timestamp (using an expanding window strategy).</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7</a:t>
            </a:fld>
            <a:endParaRPr lang="en-US"/>
          </a:p>
        </p:txBody>
      </p:sp>
    </p:spTree>
    <p:extLst>
      <p:ext uri="{BB962C8B-B14F-4D97-AF65-F5344CB8AC3E}">
        <p14:creationId xmlns:p14="http://schemas.microsoft.com/office/powerpoint/2010/main" val="281575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8</a:t>
            </a:fld>
            <a:endParaRPr lang="en-US"/>
          </a:p>
        </p:txBody>
      </p:sp>
    </p:spTree>
    <p:extLst>
      <p:ext uri="{BB962C8B-B14F-4D97-AF65-F5344CB8AC3E}">
        <p14:creationId xmlns:p14="http://schemas.microsoft.com/office/powerpoint/2010/main" val="1445318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Plot the autocorrelation function</a:t>
            </a:r>
          </a:p>
          <a:p>
            <a:r>
              <a:rPr lang="en-US" sz="1200" b="0" i="0" kern="1200" dirty="0">
                <a:solidFill>
                  <a:schemeClr val="tx1"/>
                </a:solidFill>
                <a:effectLst/>
                <a:latin typeface="+mn-lt"/>
                <a:ea typeface="+mn-ea"/>
                <a:cs typeface="+mn-cs"/>
              </a:rPr>
              <a:t>Plots lags on the horizontal and the correlations on vertical axis.</a:t>
            </a:r>
          </a:p>
          <a:p>
            <a:br>
              <a:rPr lang="en-US" dirty="0"/>
            </a:b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10</a:t>
            </a:fld>
            <a:endParaRPr lang="en-US"/>
          </a:p>
        </p:txBody>
      </p:sp>
    </p:spTree>
    <p:extLst>
      <p:ext uri="{BB962C8B-B14F-4D97-AF65-F5344CB8AC3E}">
        <p14:creationId xmlns:p14="http://schemas.microsoft.com/office/powerpoint/2010/main" val="4047237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14</a:t>
            </a:fld>
            <a:endParaRPr lang="en-US"/>
          </a:p>
        </p:txBody>
      </p:sp>
    </p:spTree>
    <p:extLst>
      <p:ext uri="{BB962C8B-B14F-4D97-AF65-F5344CB8AC3E}">
        <p14:creationId xmlns:p14="http://schemas.microsoft.com/office/powerpoint/2010/main" val="36482116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2/27/22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9829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2/27/22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6082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9115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180981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2/27/22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4472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2/27/22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251779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2/27/22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73125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2/27/22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06335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2/27/22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6838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2/27/22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9184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2/27/22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160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2/27/22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8168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2/27/22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10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2/27/22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9482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2/27/22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909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2/27/22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9215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2/27/22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97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2/27/22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78677657"/>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shawnmccarthy/TEMPORAL/projects/1" TargetMode="External"/><Relationship Id="rId4" Type="http://schemas.openxmlformats.org/officeDocument/2006/relationships/hyperlink" Target="https://github.com/shawnmccarthy/TEMPORAL"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hyperlink" Target="https://arxiv.org/pdf/1906.04397.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arxiv.org/pdf/1912.09363.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26.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jpeg"/></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hyperlink" Target="http://www.gm.fh-koeln.de/ciopwebpub/Thill20a.d/bioma2020-tcn.pdf" TargetMode="External"/><Relationship Id="rId13"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hyperlink" Target="https://www.frbsf.org/economic-research/indicators-data/daily-news-sentiment-index/" TargetMode="External"/><Relationship Id="rId12" Type="http://schemas.openxmlformats.org/officeDocument/2006/relationships/hyperlink" Target="https://unit8co.github.io/darts/examples/13-TFT-examples.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github.com/philipperemy/keras-tcn" TargetMode="External"/><Relationship Id="rId11" Type="http://schemas.openxmlformats.org/officeDocument/2006/relationships/hyperlink" Target="https://towardsdatascience.com/temporal-fusion-transformer-a-primer-on-deep-forecasting-in-python-4eb37f3f3594" TargetMode="External"/><Relationship Id="rId5" Type="http://schemas.openxmlformats.org/officeDocument/2006/relationships/hyperlink" Target="https://towardsdatascience.com/temporal-coils-intro-to-temporal-convolutional-networks-for-time-series-forecasting-in-python-5907c04febc6" TargetMode="External"/><Relationship Id="rId10" Type="http://schemas.openxmlformats.org/officeDocument/2006/relationships/hyperlink" Target="https://ai.googleblog.com/2021/12/interpretable-deep-learning-for-time.html" TargetMode="External"/><Relationship Id="rId4" Type="http://schemas.openxmlformats.org/officeDocument/2006/relationships/hyperlink" Target="https://github.com/unit8co/darts" TargetMode="External"/><Relationship Id="rId9" Type="http://schemas.openxmlformats.org/officeDocument/2006/relationships/hyperlink" Target="https://unit8co.github.io/darts/examples/07-NBEATS-examples.html" TargetMode="External"/><Relationship Id="rId14" Type="http://schemas.openxmlformats.org/officeDocument/2006/relationships/image" Target="../media/image5.svg"/></Relationships>
</file>

<file path=ppt/slides/_rels/slide3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www.semantic-web-journal.net/system/files/swj1167.pd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doi.org/10.24148/wp2017-01" TargetMode="External"/><Relationship Id="rId7" Type="http://schemas.openxmlformats.org/officeDocument/2006/relationships/image" Target="../media/image12.png"/><Relationship Id="rId2" Type="http://schemas.openxmlformats.org/officeDocument/2006/relationships/hyperlink" Target="https://www.frbsf.org/economic-research/publications/economic-letter/2020/april/news-sentiment-time-of-covid-19/" TargetMode="Externa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1C6D790-69F0-40CA-813A-84D724D1C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8476"/>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 Diagonal Corner Rectangle 7">
            <a:extLst>
              <a:ext uri="{FF2B5EF4-FFF2-40B4-BE49-F238E27FC236}">
                <a16:creationId xmlns:a16="http://schemas.microsoft.com/office/drawing/2014/main" id="{F5A78137-DBB7-4A93-98AC-5606814E2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0673" y="806450"/>
            <a:ext cx="9319476" cy="4502149"/>
          </a:xfrm>
          <a:prstGeom prst="round2DiagRect">
            <a:avLst>
              <a:gd name="adj1" fmla="val 7929"/>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srgbClr val="092338">
                <a:alpha val="4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5BE1-980F-5744-90CE-6528376A593D}"/>
              </a:ext>
            </a:extLst>
          </p:cNvPr>
          <p:cNvSpPr>
            <a:spLocks noGrp="1"/>
          </p:cNvSpPr>
          <p:nvPr>
            <p:ph type="ctrTitle"/>
          </p:nvPr>
        </p:nvSpPr>
        <p:spPr>
          <a:xfrm>
            <a:off x="2685145" y="999383"/>
            <a:ext cx="7135566" cy="2656971"/>
          </a:xfrm>
        </p:spPr>
        <p:txBody>
          <a:bodyPr>
            <a:normAutofit/>
          </a:bodyPr>
          <a:lstStyle/>
          <a:p>
            <a:r>
              <a:rPr lang="en-US" sz="5400" dirty="0">
                <a:solidFill>
                  <a:schemeClr val="tx2"/>
                </a:solidFill>
              </a:rPr>
              <a:t>Temporal Analysis Performant Evolution</a:t>
            </a:r>
          </a:p>
        </p:txBody>
      </p:sp>
      <p:sp>
        <p:nvSpPr>
          <p:cNvPr id="3" name="Subtitle 2">
            <a:extLst>
              <a:ext uri="{FF2B5EF4-FFF2-40B4-BE49-F238E27FC236}">
                <a16:creationId xmlns:a16="http://schemas.microsoft.com/office/drawing/2014/main" id="{F47A02F2-3870-FC48-B8BE-A72A0F019CCD}"/>
              </a:ext>
            </a:extLst>
          </p:cNvPr>
          <p:cNvSpPr>
            <a:spLocks noGrp="1"/>
          </p:cNvSpPr>
          <p:nvPr>
            <p:ph type="subTitle" idx="1"/>
          </p:nvPr>
        </p:nvSpPr>
        <p:spPr>
          <a:xfrm>
            <a:off x="2684139" y="3624822"/>
            <a:ext cx="8676010" cy="1204383"/>
          </a:xfrm>
        </p:spPr>
        <p:txBody>
          <a:bodyPr>
            <a:normAutofit/>
          </a:bodyPr>
          <a:lstStyle/>
          <a:p>
            <a:r>
              <a:rPr lang="en-US" sz="1800" b="1" dirty="0">
                <a:solidFill>
                  <a:srgbClr val="FFFFFF"/>
                </a:solidFill>
              </a:rPr>
              <a:t>to positively empower enterprise with the INSIGHTS needed to win</a:t>
            </a:r>
          </a:p>
          <a:p>
            <a:r>
              <a:rPr lang="en-US" sz="1400" dirty="0">
                <a:solidFill>
                  <a:srgbClr val="FFFFFF"/>
                </a:solidFill>
                <a:hlinkClick r:id="rId4"/>
              </a:rPr>
              <a:t>https://github.com/shawnmccarthy/TEMPORAL</a:t>
            </a:r>
            <a:r>
              <a:rPr lang="en-US" sz="1400" dirty="0">
                <a:solidFill>
                  <a:srgbClr val="FFFFFF"/>
                </a:solidFill>
              </a:rPr>
              <a:t> </a:t>
            </a:r>
          </a:p>
          <a:p>
            <a:r>
              <a:rPr lang="en-US" sz="1400" dirty="0">
                <a:solidFill>
                  <a:srgbClr val="FFFFFF"/>
                </a:solidFill>
                <a:hlinkClick r:id="rId5"/>
              </a:rPr>
              <a:t>https://github.com/shawnmccarthy/TEMPORAL/projects/1</a:t>
            </a:r>
            <a:r>
              <a:rPr lang="en-US" sz="1400" dirty="0">
                <a:solidFill>
                  <a:srgbClr val="FFFFFF"/>
                </a:solidFill>
              </a:rPr>
              <a:t> </a:t>
            </a:r>
          </a:p>
        </p:txBody>
      </p:sp>
    </p:spTree>
    <p:extLst>
      <p:ext uri="{BB962C8B-B14F-4D97-AF65-F5344CB8AC3E}">
        <p14:creationId xmlns:p14="http://schemas.microsoft.com/office/powerpoint/2010/main" val="1397136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84616-92F0-D047-81EE-5E147B9B7A0A}"/>
              </a:ext>
            </a:extLst>
          </p:cNvPr>
          <p:cNvSpPr>
            <a:spLocks noGrp="1"/>
          </p:cNvSpPr>
          <p:nvPr>
            <p:ph type="title"/>
          </p:nvPr>
        </p:nvSpPr>
        <p:spPr/>
        <p:txBody>
          <a:bodyPr/>
          <a:lstStyle/>
          <a:p>
            <a:r>
              <a:rPr lang="en-US" dirty="0"/>
              <a:t>With covariate News</a:t>
            </a:r>
          </a:p>
        </p:txBody>
      </p:sp>
      <p:sp>
        <p:nvSpPr>
          <p:cNvPr id="4" name="Content Placeholder 3">
            <a:extLst>
              <a:ext uri="{FF2B5EF4-FFF2-40B4-BE49-F238E27FC236}">
                <a16:creationId xmlns:a16="http://schemas.microsoft.com/office/drawing/2014/main" id="{D54FF568-281C-0746-9864-77EB9AA2ABA4}"/>
              </a:ext>
            </a:extLst>
          </p:cNvPr>
          <p:cNvSpPr>
            <a:spLocks noGrp="1"/>
          </p:cNvSpPr>
          <p:nvPr>
            <p:ph sz="half" idx="2"/>
          </p:nvPr>
        </p:nvSpPr>
        <p:spPr/>
        <p:txBody>
          <a:bodyPr>
            <a:normAutofit/>
          </a:bodyPr>
          <a:lstStyle/>
          <a:p>
            <a:pPr marL="0" indent="0">
              <a:buNone/>
            </a:pPr>
            <a:r>
              <a:rPr lang="en-US" sz="2000" dirty="0"/>
              <a:t>seasonality = </a:t>
            </a:r>
            <a:r>
              <a:rPr lang="en-US" sz="2000" dirty="0" err="1"/>
              <a:t>check_seasonality</a:t>
            </a:r>
            <a:r>
              <a:rPr lang="en-US" sz="2000" dirty="0"/>
              <a:t>( ["Spy"], </a:t>
            </a:r>
            <a:r>
              <a:rPr lang="en-US" sz="2000" dirty="0" err="1"/>
              <a:t>max_lag</a:t>
            </a:r>
            <a:r>
              <a:rPr lang="en-US" sz="2000" dirty="0"/>
              <a:t>=</a:t>
            </a:r>
            <a:r>
              <a:rPr lang="en-US" sz="2000" dirty="0" err="1"/>
              <a:t>len</a:t>
            </a:r>
            <a:r>
              <a:rPr lang="en-US" sz="2000" dirty="0"/>
              <a:t>(series))</a:t>
            </a:r>
          </a:p>
          <a:p>
            <a:pPr marL="0" indent="0">
              <a:buNone/>
            </a:pPr>
            <a:r>
              <a:rPr lang="en-US" sz="2000" dirty="0"/>
              <a:t>(True, 1943) = 5.3 years (*2018 - growing economy on average 3.2 years, recession 1.5 years) </a:t>
            </a:r>
          </a:p>
        </p:txBody>
      </p:sp>
      <p:pic>
        <p:nvPicPr>
          <p:cNvPr id="3074" name="Picture 2">
            <a:extLst>
              <a:ext uri="{FF2B5EF4-FFF2-40B4-BE49-F238E27FC236}">
                <a16:creationId xmlns:a16="http://schemas.microsoft.com/office/drawing/2014/main" id="{B1B4058D-8AE8-5446-B558-E16C7C1BBBF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7" name="TextBox 6">
            <a:extLst>
              <a:ext uri="{FF2B5EF4-FFF2-40B4-BE49-F238E27FC236}">
                <a16:creationId xmlns:a16="http://schemas.microsoft.com/office/drawing/2014/main" id="{B0FFB259-644C-3747-9047-57D7CAD657C3}"/>
              </a:ext>
            </a:extLst>
          </p:cNvPr>
          <p:cNvSpPr txBox="1"/>
          <p:nvPr/>
        </p:nvSpPr>
        <p:spPr>
          <a:xfrm>
            <a:off x="1141413" y="2249486"/>
            <a:ext cx="6105644" cy="369332"/>
          </a:xfrm>
          <a:prstGeom prst="rect">
            <a:avLst/>
          </a:prstGeom>
          <a:noFill/>
        </p:spPr>
        <p:txBody>
          <a:bodyPr wrap="square">
            <a:spAutoFit/>
          </a:bodyPr>
          <a:lstStyle/>
          <a:p>
            <a:r>
              <a:rPr lang="en-US" dirty="0" err="1"/>
              <a:t>Backtest</a:t>
            </a:r>
            <a:r>
              <a:rPr lang="en-US" dirty="0"/>
              <a:t> RMSE = 0.024682999973297988</a:t>
            </a:r>
          </a:p>
        </p:txBody>
      </p:sp>
      <p:pic>
        <p:nvPicPr>
          <p:cNvPr id="3076" name="Picture 4">
            <a:extLst>
              <a:ext uri="{FF2B5EF4-FFF2-40B4-BE49-F238E27FC236}">
                <a16:creationId xmlns:a16="http://schemas.microsoft.com/office/drawing/2014/main" id="{3EC7144A-DD08-AD4E-B50F-0B0451B7A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1087" y="4020343"/>
            <a:ext cx="4023430" cy="2011715"/>
          </a:xfrm>
          <a:prstGeom prst="rect">
            <a:avLst/>
          </a:prstGeom>
          <a:solidFill>
            <a:schemeClr val="accent1">
              <a:tint val="20000"/>
            </a:schemeClr>
          </a:solidFill>
        </p:spPr>
      </p:pic>
    </p:spTree>
    <p:extLst>
      <p:ext uri="{BB962C8B-B14F-4D97-AF65-F5344CB8AC3E}">
        <p14:creationId xmlns:p14="http://schemas.microsoft.com/office/powerpoint/2010/main" val="244336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(5, 2, train, </a:t>
            </a:r>
            <a:r>
              <a:rPr lang="en-US" dirty="0" err="1"/>
              <a:t>val</a:t>
            </a:r>
            <a:r>
              <a:rPr lang="en-US" dirty="0"/>
              <a:t>)</a:t>
            </a:r>
          </a:p>
        </p:txBody>
      </p:sp>
      <p:pic>
        <p:nvPicPr>
          <p:cNvPr id="4098" name="Picture 2">
            <a:extLst>
              <a:ext uri="{FF2B5EF4-FFF2-40B4-BE49-F238E27FC236}">
                <a16:creationId xmlns:a16="http://schemas.microsoft.com/office/drawing/2014/main" id="{6C6A070B-B69C-FC4C-93C7-80EAF9FB3E9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(5,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4100" name="Picture 4">
            <a:extLst>
              <a:ext uri="{FF2B5EF4-FFF2-40B4-BE49-F238E27FC236}">
                <a16:creationId xmlns:a16="http://schemas.microsoft.com/office/drawing/2014/main" id="{53FD83FD-4F8D-BE48-A1A0-7DF01DA47314}"/>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231714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(3, 2, train, </a:t>
            </a:r>
            <a:r>
              <a:rPr lang="en-US" dirty="0" err="1"/>
              <a:t>val</a:t>
            </a:r>
            <a:r>
              <a:rPr lang="en-US" dirty="0"/>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(3,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6146" name="Picture 2">
            <a:extLst>
              <a:ext uri="{FF2B5EF4-FFF2-40B4-BE49-F238E27FC236}">
                <a16:creationId xmlns:a16="http://schemas.microsoft.com/office/drawing/2014/main" id="{4A4CD71E-959D-374E-AFFC-8A73339A9678}"/>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6148" name="Picture 4">
            <a:extLst>
              <a:ext uri="{FF2B5EF4-FFF2-40B4-BE49-F238E27FC236}">
                <a16:creationId xmlns:a16="http://schemas.microsoft.com/office/drawing/2014/main" id="{6921BCD8-51BE-FB4C-824E-B48B1B0FA49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566554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(7, 2, train, </a:t>
            </a:r>
            <a:r>
              <a:rPr lang="en-US" dirty="0" err="1">
                <a:solidFill>
                  <a:srgbClr val="00B050"/>
                </a:solidFill>
              </a:rPr>
              <a:t>val</a:t>
            </a:r>
            <a:r>
              <a:rPr lang="en-US" dirty="0">
                <a:solidFill>
                  <a:srgbClr val="00B050"/>
                </a:solidFill>
              </a:rPr>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t>tcn_model</a:t>
            </a:r>
            <a:r>
              <a:rPr lang="en-US" dirty="0"/>
              <a:t>(7, 2, train, </a:t>
            </a:r>
            <a:r>
              <a:rPr lang="en-US" dirty="0" err="1"/>
              <a:t>val</a:t>
            </a:r>
            <a:r>
              <a:rPr lang="en-US" dirty="0"/>
              <a:t>, </a:t>
            </a:r>
            <a:r>
              <a:rPr lang="en-US" dirty="0" err="1"/>
              <a:t>train_cov</a:t>
            </a:r>
            <a:r>
              <a:rPr lang="en-US" dirty="0"/>
              <a:t>, </a:t>
            </a:r>
            <a:r>
              <a:rPr lang="en-US" dirty="0" err="1"/>
              <a:t>val_cov</a:t>
            </a:r>
            <a:r>
              <a:rPr lang="en-US" dirty="0"/>
              <a:t>)</a:t>
            </a:r>
          </a:p>
        </p:txBody>
      </p:sp>
      <p:pic>
        <p:nvPicPr>
          <p:cNvPr id="8196" name="Picture 4">
            <a:extLst>
              <a:ext uri="{FF2B5EF4-FFF2-40B4-BE49-F238E27FC236}">
                <a16:creationId xmlns:a16="http://schemas.microsoft.com/office/drawing/2014/main" id="{118F4C38-83B1-F848-B9F2-59DC6F1B2B1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8198" name="Picture 6">
            <a:extLst>
              <a:ext uri="{FF2B5EF4-FFF2-40B4-BE49-F238E27FC236}">
                <a16:creationId xmlns:a16="http://schemas.microsoft.com/office/drawing/2014/main" id="{EE677756-C5A4-C744-817E-AD2047ADA7FA}"/>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14845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3" name="Rectangle 12">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TCN Model</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5"/>
          <a:srcRect l="20612" r="34268" b="-1"/>
          <a:stretch/>
        </p:blipFill>
        <p:spPr>
          <a:xfrm>
            <a:off x="-5597" y="10"/>
            <a:ext cx="4635583" cy="6857990"/>
          </a:xfrm>
          <a:prstGeom prst="rect">
            <a:avLst/>
          </a:prstGeom>
        </p:spPr>
      </p:pic>
      <p:grpSp>
        <p:nvGrpSpPr>
          <p:cNvPr id="16" name="Group 15">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 name="Rectangle 16">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Rectangle 19">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1"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Rectangle 44">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6"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Rectangle 5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err="1"/>
              <a:t>DeepTCN</a:t>
            </a:r>
            <a:r>
              <a:rPr lang="en-US" dirty="0"/>
              <a:t> Models</a:t>
            </a:r>
          </a:p>
          <a:p>
            <a:pPr lvl="1"/>
            <a:r>
              <a:rPr lang="en-US" dirty="0"/>
              <a:t>Probabilistic forecasting using TCN model with Likelihood - </a:t>
            </a:r>
            <a:r>
              <a:rPr lang="en-US" dirty="0" err="1"/>
              <a:t>GaussianLikelihood</a:t>
            </a:r>
            <a:r>
              <a:rPr lang="en-US" b="1" dirty="0"/>
              <a:t>()</a:t>
            </a:r>
            <a:endParaRPr lang="en-US" dirty="0"/>
          </a:p>
        </p:txBody>
      </p:sp>
    </p:spTree>
    <p:extLst>
      <p:ext uri="{BB962C8B-B14F-4D97-AF65-F5344CB8AC3E}">
        <p14:creationId xmlns:p14="http://schemas.microsoft.com/office/powerpoint/2010/main" val="2326385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6F7BA-5839-5341-AC11-590FABF96CDB}"/>
              </a:ext>
            </a:extLst>
          </p:cNvPr>
          <p:cNvSpPr>
            <a:spLocks noGrp="1"/>
          </p:cNvSpPr>
          <p:nvPr>
            <p:ph type="title"/>
          </p:nvPr>
        </p:nvSpPr>
        <p:spPr/>
        <p:txBody>
          <a:bodyPr/>
          <a:lstStyle/>
          <a:p>
            <a:r>
              <a:rPr lang="en-US" dirty="0" err="1"/>
              <a:t>Guassian</a:t>
            </a:r>
            <a:r>
              <a:rPr lang="en-US" dirty="0"/>
              <a:t> </a:t>
            </a:r>
            <a:r>
              <a:rPr lang="en-US" dirty="0" err="1"/>
              <a:t>likelhoold</a:t>
            </a:r>
            <a:endParaRPr lang="en-US" dirty="0"/>
          </a:p>
        </p:txBody>
      </p:sp>
      <p:sp>
        <p:nvSpPr>
          <p:cNvPr id="3" name="Content Placeholder 2">
            <a:extLst>
              <a:ext uri="{FF2B5EF4-FFF2-40B4-BE49-F238E27FC236}">
                <a16:creationId xmlns:a16="http://schemas.microsoft.com/office/drawing/2014/main" id="{BF045F61-BFC5-BF4F-9ECC-19113BFFEC49}"/>
              </a:ext>
            </a:extLst>
          </p:cNvPr>
          <p:cNvSpPr>
            <a:spLocks noGrp="1"/>
          </p:cNvSpPr>
          <p:nvPr>
            <p:ph idx="1"/>
          </p:nvPr>
        </p:nvSpPr>
        <p:spPr/>
        <p:txBody>
          <a:bodyPr>
            <a:normAutofit lnSpcReduction="10000"/>
          </a:bodyPr>
          <a:lstStyle/>
          <a:p>
            <a:r>
              <a:rPr lang="en-US" dirty="0">
                <a:hlinkClick r:id="rId2"/>
              </a:rPr>
              <a:t>https://arxiv.org/pdf/1906.04397.pdf</a:t>
            </a:r>
            <a:endParaRPr lang="en-US" dirty="0"/>
          </a:p>
          <a:p>
            <a:pPr lvl="1"/>
            <a:r>
              <a:rPr lang="en-US" dirty="0"/>
              <a:t>Probabilistic Forecasting with Temporal Convolutional Neural Network</a:t>
            </a:r>
          </a:p>
          <a:p>
            <a:pPr lvl="1"/>
            <a:r>
              <a:rPr lang="en-US" dirty="0" err="1"/>
              <a:t>Yitian</a:t>
            </a:r>
            <a:r>
              <a:rPr lang="en-US" dirty="0"/>
              <a:t> Chena , </a:t>
            </a:r>
            <a:r>
              <a:rPr lang="en-US" dirty="0" err="1"/>
              <a:t>Yanfei</a:t>
            </a:r>
            <a:r>
              <a:rPr lang="en-US" dirty="0"/>
              <a:t> </a:t>
            </a:r>
            <a:r>
              <a:rPr lang="en-US" dirty="0" err="1"/>
              <a:t>Kangb</a:t>
            </a:r>
            <a:r>
              <a:rPr lang="en-US" dirty="0"/>
              <a:t>,∗ , </a:t>
            </a:r>
            <a:r>
              <a:rPr lang="en-US" dirty="0" err="1"/>
              <a:t>Yixiong</a:t>
            </a:r>
            <a:r>
              <a:rPr lang="en-US" dirty="0"/>
              <a:t> </a:t>
            </a:r>
            <a:r>
              <a:rPr lang="en-US" dirty="0" err="1"/>
              <a:t>Chenc</a:t>
            </a:r>
            <a:r>
              <a:rPr lang="en-US" dirty="0"/>
              <a:t> , </a:t>
            </a:r>
            <a:r>
              <a:rPr lang="en-US" dirty="0" err="1"/>
              <a:t>Zizhuo</a:t>
            </a:r>
            <a:r>
              <a:rPr lang="en-US" dirty="0"/>
              <a:t> </a:t>
            </a:r>
            <a:r>
              <a:rPr lang="en-US" dirty="0" err="1"/>
              <a:t>Wangd</a:t>
            </a:r>
            <a:endParaRPr lang="en-US" dirty="0"/>
          </a:p>
          <a:p>
            <a:pPr lvl="1"/>
            <a:r>
              <a:rPr lang="en-US" dirty="0"/>
              <a:t>Probabilistic forecasting framework based on convolutional neural network</a:t>
            </a:r>
          </a:p>
          <a:p>
            <a:r>
              <a:rPr lang="en-US" dirty="0"/>
              <a:t>Probabilistic forecasts of future observations can be achieved by directly predicting the parameters of the hypothetical distribution (e.g., the mean and the standard deviation for Gaussian distribution) based on maximum likelihood estimation</a:t>
            </a:r>
          </a:p>
        </p:txBody>
      </p:sp>
    </p:spTree>
    <p:extLst>
      <p:ext uri="{BB962C8B-B14F-4D97-AF65-F5344CB8AC3E}">
        <p14:creationId xmlns:p14="http://schemas.microsoft.com/office/powerpoint/2010/main" val="3859588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F98E8-7E2B-5D43-BDF0-8C945D7CF67E}"/>
              </a:ext>
            </a:extLst>
          </p:cNvPr>
          <p:cNvSpPr>
            <a:spLocks noGrp="1"/>
          </p:cNvSpPr>
          <p:nvPr>
            <p:ph type="title"/>
          </p:nvPr>
        </p:nvSpPr>
        <p:spPr/>
        <p:txBody>
          <a:bodyPr/>
          <a:lstStyle/>
          <a:p>
            <a:r>
              <a:rPr lang="en-US" dirty="0"/>
              <a:t>Parameter approach</a:t>
            </a:r>
          </a:p>
        </p:txBody>
      </p:sp>
      <p:pic>
        <p:nvPicPr>
          <p:cNvPr id="5" name="Content Placeholder 4">
            <a:extLst>
              <a:ext uri="{FF2B5EF4-FFF2-40B4-BE49-F238E27FC236}">
                <a16:creationId xmlns:a16="http://schemas.microsoft.com/office/drawing/2014/main" id="{50749798-971B-2249-B658-7F54C38000FD}"/>
              </a:ext>
            </a:extLst>
          </p:cNvPr>
          <p:cNvPicPr>
            <a:picLocks noGrp="1" noChangeAspect="1"/>
          </p:cNvPicPr>
          <p:nvPr>
            <p:ph idx="1"/>
          </p:nvPr>
        </p:nvPicPr>
        <p:blipFill>
          <a:blip r:embed="rId2"/>
          <a:stretch>
            <a:fillRect/>
          </a:stretch>
        </p:blipFill>
        <p:spPr>
          <a:xfrm>
            <a:off x="2843213" y="2947194"/>
            <a:ext cx="6502400" cy="2146300"/>
          </a:xfrm>
        </p:spPr>
      </p:pic>
      <p:sp>
        <p:nvSpPr>
          <p:cNvPr id="7" name="TextBox 6">
            <a:extLst>
              <a:ext uri="{FF2B5EF4-FFF2-40B4-BE49-F238E27FC236}">
                <a16:creationId xmlns:a16="http://schemas.microsoft.com/office/drawing/2014/main" id="{83D0FA9F-A4BF-7544-970A-EC875315BF8B}"/>
              </a:ext>
            </a:extLst>
          </p:cNvPr>
          <p:cNvSpPr txBox="1"/>
          <p:nvPr/>
        </p:nvSpPr>
        <p:spPr>
          <a:xfrm>
            <a:off x="1141413" y="1875809"/>
            <a:ext cx="9905997" cy="923330"/>
          </a:xfrm>
          <a:prstGeom prst="rect">
            <a:avLst/>
          </a:prstGeom>
          <a:noFill/>
        </p:spPr>
        <p:txBody>
          <a:bodyPr wrap="square">
            <a:spAutoFit/>
          </a:bodyPr>
          <a:lstStyle/>
          <a:p>
            <a:r>
              <a:rPr lang="en-US" dirty="0"/>
              <a:t>Authors take Gaussian distribution as an example, for each target value y, the network outputs the parameters of the distribution, namely the mean and the standard deviation, denoted by µ and </a:t>
            </a:r>
            <a:r>
              <a:rPr lang="el-GR" dirty="0"/>
              <a:t>σ, </a:t>
            </a:r>
            <a:r>
              <a:rPr lang="en-US" dirty="0"/>
              <a:t>respectively</a:t>
            </a:r>
          </a:p>
        </p:txBody>
      </p:sp>
    </p:spTree>
    <p:extLst>
      <p:ext uri="{BB962C8B-B14F-4D97-AF65-F5344CB8AC3E}">
        <p14:creationId xmlns:p14="http://schemas.microsoft.com/office/powerpoint/2010/main" val="2768570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423403758"/>
              </p:ext>
            </p:extLst>
          </p:nvPr>
        </p:nvGraphicFramePr>
        <p:xfrm>
          <a:off x="1394460" y="1831218"/>
          <a:ext cx="9235441" cy="4302445"/>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5/2</a:t>
                      </a:r>
                    </a:p>
                  </a:txBody>
                  <a:tcPr/>
                </a:tc>
                <a:tc>
                  <a:txBody>
                    <a:bodyPr/>
                    <a:lstStyle/>
                    <a:p>
                      <a:r>
                        <a:rPr lang="en-US" sz="1800" dirty="0"/>
                        <a:t>5/2</a:t>
                      </a:r>
                    </a:p>
                    <a:p>
                      <a:r>
                        <a:rPr lang="en-US" sz="1800" dirty="0"/>
                        <a:t>news</a:t>
                      </a:r>
                    </a:p>
                  </a:txBody>
                  <a:tcPr/>
                </a:tc>
                <a:tc>
                  <a:txBody>
                    <a:bodyPr/>
                    <a:lstStyle/>
                    <a:p>
                      <a:r>
                        <a:rPr lang="en-US" sz="1800" dirty="0"/>
                        <a:t>3/2</a:t>
                      </a:r>
                    </a:p>
                  </a:txBody>
                  <a:tcPr/>
                </a:tc>
                <a:tc>
                  <a:txBody>
                    <a:bodyPr/>
                    <a:lstStyle/>
                    <a:p>
                      <a:r>
                        <a:rPr lang="en-US" sz="1800" dirty="0"/>
                        <a:t>3/2</a:t>
                      </a:r>
                    </a:p>
                    <a:p>
                      <a:r>
                        <a:rPr lang="en-US" sz="1800" dirty="0"/>
                        <a:t>news</a:t>
                      </a:r>
                    </a:p>
                  </a:txBody>
                  <a:tcPr/>
                </a:tc>
                <a:tc>
                  <a:txBody>
                    <a:bodyPr/>
                    <a:lstStyle/>
                    <a:p>
                      <a:r>
                        <a:rPr lang="en-US" sz="1800" dirty="0"/>
                        <a:t>7/2</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TCN</a:t>
                      </a:r>
                    </a:p>
                  </a:txBody>
                  <a:tcPr/>
                </a:tc>
                <a:tc>
                  <a:txBody>
                    <a:bodyPr/>
                    <a:lstStyle/>
                    <a:p>
                      <a:r>
                        <a:rPr lang="en-US" sz="1800" dirty="0"/>
                        <a:t>0.0385</a:t>
                      </a:r>
                    </a:p>
                    <a:p>
                      <a:r>
                        <a:rPr lang="en-US" sz="1800" dirty="0"/>
                        <a:t>---</a:t>
                      </a:r>
                    </a:p>
                    <a:p>
                      <a:r>
                        <a:rPr lang="en-US" sz="1800" dirty="0"/>
                        <a:t>0.8198</a:t>
                      </a:r>
                    </a:p>
                  </a:txBody>
                  <a:tcPr/>
                </a:tc>
                <a:tc>
                  <a:txBody>
                    <a:bodyPr/>
                    <a:lstStyle/>
                    <a:p>
                      <a:r>
                        <a:rPr lang="en-US" sz="1800" dirty="0"/>
                        <a:t>0.0246</a:t>
                      </a:r>
                    </a:p>
                    <a:p>
                      <a:r>
                        <a:rPr lang="en-US" sz="1800" dirty="0"/>
                        <a:t>----</a:t>
                      </a:r>
                    </a:p>
                    <a:p>
                      <a:r>
                        <a:rPr lang="en-US" sz="1800" dirty="0"/>
                        <a:t>0.9227</a:t>
                      </a:r>
                    </a:p>
                  </a:txBody>
                  <a:tcPr/>
                </a:tc>
                <a:tc>
                  <a:txBody>
                    <a:bodyPr/>
                    <a:lstStyle/>
                    <a:p>
                      <a:r>
                        <a:rPr lang="en-US" sz="1800" dirty="0"/>
                        <a:t>0.0291</a:t>
                      </a:r>
                    </a:p>
                    <a:p>
                      <a:r>
                        <a:rPr lang="en-US" sz="1800" dirty="0"/>
                        <a:t>----</a:t>
                      </a:r>
                    </a:p>
                    <a:p>
                      <a:r>
                        <a:rPr lang="en-US" sz="1800" dirty="0"/>
                        <a:t>0.8680</a:t>
                      </a:r>
                    </a:p>
                  </a:txBody>
                  <a:tcPr/>
                </a:tc>
                <a:tc>
                  <a:txBody>
                    <a:bodyPr/>
                    <a:lstStyle/>
                    <a:p>
                      <a:r>
                        <a:rPr lang="en-US" sz="1800" dirty="0"/>
                        <a:t>0.0302</a:t>
                      </a:r>
                    </a:p>
                    <a:p>
                      <a:r>
                        <a:rPr lang="en-US" sz="1800" dirty="0"/>
                        <a:t>----</a:t>
                      </a:r>
                    </a:p>
                    <a:p>
                      <a:r>
                        <a:rPr lang="en-US" sz="1800" dirty="0"/>
                        <a:t>0.8694</a:t>
                      </a:r>
                    </a:p>
                  </a:txBody>
                  <a:tcPr/>
                </a:tc>
                <a:tc>
                  <a:txBody>
                    <a:bodyPr/>
                    <a:lstStyle/>
                    <a:p>
                      <a:r>
                        <a:rPr lang="en-US" sz="1800" dirty="0"/>
                        <a:t>0.0242</a:t>
                      </a:r>
                    </a:p>
                    <a:p>
                      <a:r>
                        <a:rPr lang="en-US" sz="1800" dirty="0"/>
                        <a:t>----</a:t>
                      </a:r>
                    </a:p>
                    <a:p>
                      <a:r>
                        <a:rPr lang="en-US" sz="1800" dirty="0"/>
                        <a:t>0.9220</a:t>
                      </a:r>
                    </a:p>
                  </a:txBody>
                  <a:tcPr/>
                </a:tc>
                <a:tc>
                  <a:txBody>
                    <a:bodyPr/>
                    <a:lstStyle/>
                    <a:p>
                      <a:r>
                        <a:rPr lang="en-US" sz="1800" dirty="0"/>
                        <a:t>0.0292</a:t>
                      </a:r>
                    </a:p>
                    <a:p>
                      <a:r>
                        <a:rPr lang="en-US" sz="1800" dirty="0"/>
                        <a:t>----</a:t>
                      </a:r>
                    </a:p>
                    <a:p>
                      <a:r>
                        <a:rPr lang="en-US" sz="1800" dirty="0"/>
                        <a:t>0.8920</a:t>
                      </a:r>
                    </a:p>
                  </a:txBody>
                  <a:tcPr/>
                </a:tc>
                <a:extLst>
                  <a:ext uri="{0D108BD9-81ED-4DB2-BD59-A6C34878D82A}">
                    <a16:rowId xmlns:a16="http://schemas.microsoft.com/office/drawing/2014/main" val="2027046737"/>
                  </a:ext>
                </a:extLst>
              </a:tr>
              <a:tr h="1024280">
                <a:tc>
                  <a:txBody>
                    <a:bodyPr/>
                    <a:lstStyle/>
                    <a:p>
                      <a:r>
                        <a:rPr lang="en-US" sz="1800" dirty="0"/>
                        <a:t>TCN - Gaussian</a:t>
                      </a:r>
                    </a:p>
                  </a:txBody>
                  <a:tcPr/>
                </a:tc>
                <a:tc>
                  <a:txBody>
                    <a:bodyPr/>
                    <a:lstStyle/>
                    <a:p>
                      <a:r>
                        <a:rPr lang="en-US" sz="1800" dirty="0"/>
                        <a:t>0.0248</a:t>
                      </a:r>
                    </a:p>
                    <a:p>
                      <a:r>
                        <a:rPr lang="en-US" sz="1800" dirty="0"/>
                        <a:t>---</a:t>
                      </a:r>
                    </a:p>
                    <a:p>
                      <a:r>
                        <a:rPr lang="en-US" sz="1800" dirty="0"/>
                        <a:t>0.9187</a:t>
                      </a:r>
                    </a:p>
                  </a:txBody>
                  <a:tcPr/>
                </a:tc>
                <a:tc>
                  <a:txBody>
                    <a:bodyPr/>
                    <a:lstStyle/>
                    <a:p>
                      <a:r>
                        <a:rPr lang="en-US" sz="1800" dirty="0"/>
                        <a:t>0.0249</a:t>
                      </a:r>
                    </a:p>
                    <a:p>
                      <a:r>
                        <a:rPr lang="en-US" sz="1800" dirty="0"/>
                        <a:t>----</a:t>
                      </a:r>
                    </a:p>
                    <a:p>
                      <a:r>
                        <a:rPr lang="en-US" sz="1800" dirty="0"/>
                        <a:t>0.9119</a:t>
                      </a:r>
                    </a:p>
                  </a:txBody>
                  <a:tcPr/>
                </a:tc>
                <a:tc>
                  <a:txBody>
                    <a:bodyPr/>
                    <a:lstStyle/>
                    <a:p>
                      <a:r>
                        <a:rPr lang="en-US" sz="1800" dirty="0"/>
                        <a:t>0.0241</a:t>
                      </a:r>
                    </a:p>
                    <a:p>
                      <a:r>
                        <a:rPr lang="en-US" sz="1800" dirty="0"/>
                        <a:t>----</a:t>
                      </a:r>
                    </a:p>
                    <a:p>
                      <a:r>
                        <a:rPr lang="en-US" sz="1800" dirty="0"/>
                        <a:t>0.9183</a:t>
                      </a:r>
                    </a:p>
                  </a:txBody>
                  <a:tcPr/>
                </a:tc>
                <a:tc>
                  <a:txBody>
                    <a:bodyPr/>
                    <a:lstStyle/>
                    <a:p>
                      <a:r>
                        <a:rPr lang="en-US" sz="1800" dirty="0"/>
                        <a:t>0.0239</a:t>
                      </a:r>
                    </a:p>
                    <a:p>
                      <a:r>
                        <a:rPr lang="en-US" sz="1800" dirty="0"/>
                        <a:t>----</a:t>
                      </a:r>
                    </a:p>
                    <a:p>
                      <a:r>
                        <a:rPr lang="en-US" sz="1800" dirty="0"/>
                        <a:t>0.9273</a:t>
                      </a:r>
                    </a:p>
                  </a:txBody>
                  <a:tcPr/>
                </a:tc>
                <a:tc>
                  <a:txBody>
                    <a:bodyPr/>
                    <a:lstStyle/>
                    <a:p>
                      <a:r>
                        <a:rPr lang="en-US" sz="1800" dirty="0"/>
                        <a:t>0.0329</a:t>
                      </a:r>
                    </a:p>
                    <a:p>
                      <a:r>
                        <a:rPr lang="en-US" sz="1800" dirty="0"/>
                        <a:t>----</a:t>
                      </a:r>
                    </a:p>
                    <a:p>
                      <a:r>
                        <a:rPr lang="en-US" sz="1800" dirty="0"/>
                        <a:t>0.8737</a:t>
                      </a:r>
                    </a:p>
                  </a:txBody>
                  <a:tcPr/>
                </a:tc>
                <a:tc>
                  <a:txBody>
                    <a:bodyPr/>
                    <a:lstStyle/>
                    <a:p>
                      <a:r>
                        <a:rPr lang="en-US" sz="1800" dirty="0"/>
                        <a:t>0.0225</a:t>
                      </a:r>
                    </a:p>
                    <a:p>
                      <a:r>
                        <a:rPr lang="en-US" sz="1800" dirty="0"/>
                        <a:t>----</a:t>
                      </a:r>
                    </a:p>
                    <a:p>
                      <a:r>
                        <a:rPr lang="en-US" sz="1800" dirty="0"/>
                        <a:t>0.9289</a:t>
                      </a:r>
                    </a:p>
                  </a:txBody>
                  <a:tcPr/>
                </a:tc>
                <a:extLst>
                  <a:ext uri="{0D108BD9-81ED-4DB2-BD59-A6C34878D82A}">
                    <a16:rowId xmlns:a16="http://schemas.microsoft.com/office/drawing/2014/main" val="253746255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46209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next</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err="1"/>
              <a:t>DeepTCN</a:t>
            </a:r>
            <a:r>
              <a:rPr lang="en-US" dirty="0"/>
              <a:t> Models</a:t>
            </a:r>
          </a:p>
          <a:p>
            <a:pPr lvl="1"/>
            <a:r>
              <a:rPr lang="en-US" dirty="0"/>
              <a:t>Probabilistic forecasting using TCN model with Likelihood - </a:t>
            </a:r>
            <a:r>
              <a:rPr lang="en-US" dirty="0" err="1"/>
              <a:t>GaussianLikelihood</a:t>
            </a:r>
            <a:r>
              <a:rPr lang="en-US" b="1" dirty="0"/>
              <a:t>()</a:t>
            </a:r>
            <a:endParaRPr lang="en-US" dirty="0"/>
          </a:p>
        </p:txBody>
      </p:sp>
    </p:spTree>
    <p:extLst>
      <p:ext uri="{BB962C8B-B14F-4D97-AF65-F5344CB8AC3E}">
        <p14:creationId xmlns:p14="http://schemas.microsoft.com/office/powerpoint/2010/main" val="3540742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16B02-CC90-8D43-AF8D-3F1A9E3E73AA}"/>
              </a:ext>
            </a:extLst>
          </p:cNvPr>
          <p:cNvSpPr>
            <a:spLocks noGrp="1"/>
          </p:cNvSpPr>
          <p:nvPr>
            <p:ph type="title"/>
          </p:nvPr>
        </p:nvSpPr>
        <p:spPr/>
        <p:txBody>
          <a:bodyPr>
            <a:normAutofit fontScale="90000"/>
          </a:bodyPr>
          <a:lstStyle/>
          <a:p>
            <a:r>
              <a:rPr lang="en-US" dirty="0"/>
              <a:t>N-beats</a:t>
            </a:r>
            <a:br>
              <a:rPr lang="en-US" dirty="0"/>
            </a:br>
            <a:r>
              <a:rPr lang="en-US" dirty="0"/>
              <a:t>NEURAL BASIS EXPANSION ANALYSIS FOR INTERPRETABLE TIME SERIES FORECASTING</a:t>
            </a:r>
          </a:p>
        </p:txBody>
      </p:sp>
      <p:pic>
        <p:nvPicPr>
          <p:cNvPr id="5" name="Content Placeholder 4">
            <a:extLst>
              <a:ext uri="{FF2B5EF4-FFF2-40B4-BE49-F238E27FC236}">
                <a16:creationId xmlns:a16="http://schemas.microsoft.com/office/drawing/2014/main" id="{15B8844D-DF19-C341-AC7D-60E8ACF6B688}"/>
              </a:ext>
            </a:extLst>
          </p:cNvPr>
          <p:cNvPicPr>
            <a:picLocks noGrp="1" noChangeAspect="1"/>
          </p:cNvPicPr>
          <p:nvPr>
            <p:ph idx="1"/>
          </p:nvPr>
        </p:nvPicPr>
        <p:blipFill>
          <a:blip r:embed="rId2"/>
          <a:stretch>
            <a:fillRect/>
          </a:stretch>
        </p:blipFill>
        <p:spPr>
          <a:xfrm>
            <a:off x="548289" y="2097088"/>
            <a:ext cx="4659698" cy="3541712"/>
          </a:xfrm>
        </p:spPr>
      </p:pic>
      <p:sp>
        <p:nvSpPr>
          <p:cNvPr id="7" name="TextBox 6">
            <a:extLst>
              <a:ext uri="{FF2B5EF4-FFF2-40B4-BE49-F238E27FC236}">
                <a16:creationId xmlns:a16="http://schemas.microsoft.com/office/drawing/2014/main" id="{366B1CB3-19A2-484A-8357-24E56A0EFA7B}"/>
              </a:ext>
            </a:extLst>
          </p:cNvPr>
          <p:cNvSpPr txBox="1"/>
          <p:nvPr/>
        </p:nvSpPr>
        <p:spPr>
          <a:xfrm>
            <a:off x="844851" y="5715000"/>
            <a:ext cx="4659698" cy="369332"/>
          </a:xfrm>
          <a:prstGeom prst="rect">
            <a:avLst/>
          </a:prstGeom>
          <a:noFill/>
        </p:spPr>
        <p:txBody>
          <a:bodyPr wrap="square">
            <a:spAutoFit/>
          </a:bodyPr>
          <a:lstStyle/>
          <a:p>
            <a:r>
              <a:rPr lang="en-US" dirty="0"/>
              <a:t>https://</a:t>
            </a:r>
            <a:r>
              <a:rPr lang="en-US" dirty="0" err="1"/>
              <a:t>arxiv.org</a:t>
            </a:r>
            <a:r>
              <a:rPr lang="en-US" dirty="0"/>
              <a:t>/pdf/1905.10437.pdf</a:t>
            </a:r>
          </a:p>
        </p:txBody>
      </p:sp>
      <p:pic>
        <p:nvPicPr>
          <p:cNvPr id="1026" name="Picture 2">
            <a:extLst>
              <a:ext uri="{FF2B5EF4-FFF2-40B4-BE49-F238E27FC236}">
                <a16:creationId xmlns:a16="http://schemas.microsoft.com/office/drawing/2014/main" id="{E4E485AD-81B0-6649-962D-F21B71C80E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7150" y="2097088"/>
            <a:ext cx="6844850" cy="3648804"/>
          </a:xfrm>
          <a:prstGeom prst="rect">
            <a:avLst/>
          </a:prstGeom>
          <a:solidFill>
            <a:schemeClr val="accent1">
              <a:tint val="40000"/>
            </a:schemeClr>
          </a:solidFill>
        </p:spPr>
      </p:pic>
    </p:spTree>
    <p:extLst>
      <p:ext uri="{BB962C8B-B14F-4D97-AF65-F5344CB8AC3E}">
        <p14:creationId xmlns:p14="http://schemas.microsoft.com/office/powerpoint/2010/main" val="2143785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a:lnSpc>
                <a:spcPct val="110000"/>
              </a:lnSpc>
            </a:pPr>
            <a:r>
              <a:rPr lang="en-US" sz="1200">
                <a:solidFill>
                  <a:srgbClr val="FFFFFF"/>
                </a:solidFill>
              </a:rPr>
              <a:t>Time series analysis is widely used in fields such as business, economics, finance, science, and engineering.</a:t>
            </a:r>
          </a:p>
          <a:p>
            <a:pPr>
              <a:lnSpc>
                <a:spcPct val="110000"/>
              </a:lnSpc>
            </a:pPr>
            <a:r>
              <a:rPr lang="en-US" sz="1200">
                <a:solidFill>
                  <a:srgbClr val="FFFFFF"/>
                </a:solidFill>
              </a:rPr>
              <a:t>Our approach seeks to identify shifting economic phase and provide a framework for making asset allocation decisions according to the probability that asset may outperform or underperform.</a:t>
            </a:r>
          </a:p>
          <a:p>
            <a:pPr>
              <a:lnSpc>
                <a:spcPct val="110000"/>
              </a:lnSpc>
            </a:pPr>
            <a:r>
              <a:rPr lang="en-US" sz="1200">
                <a:solidFill>
                  <a:srgbClr val="FFFFFF"/>
                </a:solidFill>
              </a:rPr>
              <a:t>Temporal Convolutional Networks have recently been applied to time series data where longer term memory of seasonality of the dataset are required</a:t>
            </a:r>
          </a:p>
          <a:p>
            <a:pPr>
              <a:lnSpc>
                <a:spcPct val="110000"/>
              </a:lnSpc>
            </a:pPr>
            <a:r>
              <a:rPr lang="en-US" sz="1200">
                <a:solidFill>
                  <a:srgbClr val="FFFFFF"/>
                </a:solidFill>
              </a:rPr>
              <a:t>Research Encoder/Decoder and Knowledge Driven Event Embedding </a:t>
            </a:r>
          </a:p>
          <a:p>
            <a:pPr marL="0" indent="0">
              <a:lnSpc>
                <a:spcPct val="110000"/>
              </a:lnSpc>
              <a:buNone/>
            </a:pPr>
            <a:endParaRPr lang="en-US" sz="120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4"/>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4037236455"/>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next</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fontScale="92500" lnSpcReduction="20000"/>
          </a:bodyPr>
          <a:lstStyle/>
          <a:p>
            <a:r>
              <a:rPr lang="en-US" dirty="0"/>
              <a:t>N-Beats</a:t>
            </a:r>
          </a:p>
          <a:p>
            <a:pPr lvl="1"/>
            <a:r>
              <a:rPr lang="en-US" dirty="0"/>
              <a:t>Generic - </a:t>
            </a:r>
            <a:r>
              <a:rPr lang="en-US" dirty="0" err="1"/>
              <a:t>useses</a:t>
            </a:r>
            <a:r>
              <a:rPr lang="en-US" dirty="0"/>
              <a:t> as little prior knowledge as possible, with no feature engineering, no scaling and no internal architectural components</a:t>
            </a:r>
          </a:p>
          <a:p>
            <a:pPr lvl="1"/>
            <a:r>
              <a:rPr lang="en-US" i="1" dirty="0"/>
              <a:t>interpretable architecture</a:t>
            </a:r>
            <a:r>
              <a:rPr lang="en-US" dirty="0"/>
              <a:t> consisting of two stacks: A </a:t>
            </a:r>
            <a:r>
              <a:rPr lang="en-US" b="1" dirty="0"/>
              <a:t>trend</a:t>
            </a:r>
            <a:r>
              <a:rPr lang="en-US" dirty="0"/>
              <a:t> stack and a </a:t>
            </a:r>
            <a:r>
              <a:rPr lang="en-US" b="1" dirty="0"/>
              <a:t>seasonality</a:t>
            </a:r>
            <a:r>
              <a:rPr lang="en-US" dirty="0"/>
              <a:t> stack. The architecture is designed so that:</a:t>
            </a:r>
          </a:p>
          <a:p>
            <a:pPr lvl="2"/>
            <a:r>
              <a:rPr lang="en-US" dirty="0"/>
              <a:t>The trend component is removed from the input before it is fed into the seasonality stack</a:t>
            </a:r>
          </a:p>
          <a:p>
            <a:pPr lvl="2"/>
            <a:r>
              <a:rPr lang="en-US" dirty="0"/>
              <a:t>The </a:t>
            </a:r>
            <a:r>
              <a:rPr lang="en-US" b="1" dirty="0"/>
              <a:t>partial forecasts of trend and seasonality are available</a:t>
            </a:r>
            <a:r>
              <a:rPr lang="en-US" dirty="0"/>
              <a:t> as separate interpretable outputs</a:t>
            </a:r>
          </a:p>
        </p:txBody>
      </p:sp>
    </p:spTree>
    <p:extLst>
      <p:ext uri="{BB962C8B-B14F-4D97-AF65-F5344CB8AC3E}">
        <p14:creationId xmlns:p14="http://schemas.microsoft.com/office/powerpoint/2010/main" val="22165816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712322437"/>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1/4/10</a:t>
                      </a:r>
                    </a:p>
                    <a:p>
                      <a:r>
                        <a:rPr lang="en-US" sz="1800" dirty="0"/>
                        <a:t>Block/</a:t>
                      </a:r>
                    </a:p>
                    <a:p>
                      <a:r>
                        <a:rPr lang="en-US" sz="1800" dirty="0"/>
                        <a:t>layer/</a:t>
                      </a:r>
                    </a:p>
                    <a:p>
                      <a:r>
                        <a:rPr lang="en-US" sz="1800" dirty="0"/>
                        <a:t>stack</a:t>
                      </a:r>
                    </a:p>
                  </a:txBody>
                  <a:tcPr/>
                </a:tc>
                <a:tc>
                  <a:txBody>
                    <a:bodyPr/>
                    <a:lstStyle/>
                    <a:p>
                      <a:r>
                        <a:rPr lang="en-US" sz="1800" dirty="0"/>
                        <a:t>1/4/10</a:t>
                      </a:r>
                    </a:p>
                    <a:p>
                      <a:r>
                        <a:rPr lang="en-US" sz="1800" dirty="0"/>
                        <a:t>news</a:t>
                      </a:r>
                    </a:p>
                  </a:txBody>
                  <a:tcPr/>
                </a:tc>
                <a:tc>
                  <a:txBody>
                    <a:bodyPr/>
                    <a:lstStyle/>
                    <a:p>
                      <a:r>
                        <a:rPr lang="en-US" sz="1800" dirty="0"/>
                        <a:t>3/4/10</a:t>
                      </a:r>
                    </a:p>
                  </a:txBody>
                  <a:tcPr/>
                </a:tc>
                <a:tc>
                  <a:txBody>
                    <a:bodyPr/>
                    <a:lstStyle/>
                    <a:p>
                      <a:r>
                        <a:rPr lang="en-US" sz="1800" dirty="0"/>
                        <a:t>3/4/10</a:t>
                      </a:r>
                    </a:p>
                    <a:p>
                      <a:r>
                        <a:rPr lang="en-US" sz="1800" dirty="0"/>
                        <a:t>news</a:t>
                      </a:r>
                    </a:p>
                  </a:txBody>
                  <a:tcPr/>
                </a:tc>
                <a:tc>
                  <a:txBody>
                    <a:bodyPr/>
                    <a:lstStyle/>
                    <a:p>
                      <a:r>
                        <a:rPr lang="en-US" sz="1800" dirty="0"/>
                        <a:t>7/4/10</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N-BEATS</a:t>
                      </a:r>
                    </a:p>
                  </a:txBody>
                  <a:tcPr/>
                </a:tc>
                <a:tc>
                  <a:txBody>
                    <a:bodyPr/>
                    <a:lstStyle/>
                    <a:p>
                      <a:r>
                        <a:rPr lang="en-US" sz="1800" dirty="0"/>
                        <a:t>0.2618</a:t>
                      </a:r>
                    </a:p>
                    <a:p>
                      <a:r>
                        <a:rPr lang="en-US" sz="1800" dirty="0"/>
                        <a:t>---</a:t>
                      </a:r>
                    </a:p>
                    <a:p>
                      <a:r>
                        <a:rPr lang="en-US" sz="1800" dirty="0"/>
                        <a:t>-8.9508</a:t>
                      </a:r>
                    </a:p>
                  </a:txBody>
                  <a:tcPr/>
                </a:tc>
                <a:tc>
                  <a:txBody>
                    <a:bodyPr/>
                    <a:lstStyle/>
                    <a:p>
                      <a:r>
                        <a:rPr lang="en-US" sz="1800" dirty="0"/>
                        <a:t>0.1718</a:t>
                      </a:r>
                    </a:p>
                    <a:p>
                      <a:r>
                        <a:rPr lang="en-US" sz="1800" dirty="0"/>
                        <a:t>----</a:t>
                      </a:r>
                    </a:p>
                    <a:p>
                      <a:r>
                        <a:rPr lang="en-US" sz="1800" dirty="0"/>
                        <a:t>-6.8629</a:t>
                      </a:r>
                    </a:p>
                  </a:txBody>
                  <a:tcPr/>
                </a:tc>
                <a:tc>
                  <a:txBody>
                    <a:bodyPr/>
                    <a:lstStyle/>
                    <a:p>
                      <a:r>
                        <a:rPr lang="en-US" sz="1800" dirty="0"/>
                        <a:t>0.2372</a:t>
                      </a:r>
                    </a:p>
                    <a:p>
                      <a:r>
                        <a:rPr lang="en-US" sz="1800" dirty="0"/>
                        <a:t>----</a:t>
                      </a:r>
                    </a:p>
                    <a:p>
                      <a:r>
                        <a:rPr lang="en-US" sz="1800" dirty="0"/>
                        <a:t>-4.7372</a:t>
                      </a:r>
                    </a:p>
                  </a:txBody>
                  <a:tcPr/>
                </a:tc>
                <a:tc>
                  <a:txBody>
                    <a:bodyPr/>
                    <a:lstStyle/>
                    <a:p>
                      <a:r>
                        <a:rPr lang="en-US" sz="1800" dirty="0"/>
                        <a:t>0.2022</a:t>
                      </a:r>
                    </a:p>
                    <a:p>
                      <a:r>
                        <a:rPr lang="en-US" sz="1800" dirty="0"/>
                        <a:t>----</a:t>
                      </a:r>
                    </a:p>
                    <a:p>
                      <a:r>
                        <a:rPr lang="en-US" sz="1800" dirty="0"/>
                        <a:t>-4.2964</a:t>
                      </a:r>
                    </a:p>
                  </a:txBody>
                  <a:tcPr/>
                </a:tc>
                <a:tc>
                  <a:txBody>
                    <a:bodyPr/>
                    <a:lstStyle/>
                    <a:p>
                      <a:r>
                        <a:rPr lang="en-US" sz="1800" dirty="0"/>
                        <a:t>0.1859</a:t>
                      </a:r>
                    </a:p>
                    <a:p>
                      <a:r>
                        <a:rPr lang="en-US" sz="1800" dirty="0"/>
                        <a:t>----</a:t>
                      </a:r>
                    </a:p>
                    <a:p>
                      <a:r>
                        <a:rPr lang="en-US" sz="1800" dirty="0"/>
                        <a:t>-1.5329</a:t>
                      </a:r>
                    </a:p>
                  </a:txBody>
                  <a:tcPr/>
                </a:tc>
                <a:tc>
                  <a:txBody>
                    <a:bodyPr/>
                    <a:lstStyle/>
                    <a:p>
                      <a:r>
                        <a:rPr lang="en-US" sz="1800" dirty="0"/>
                        <a:t>0.1637</a:t>
                      </a:r>
                    </a:p>
                    <a:p>
                      <a:r>
                        <a:rPr lang="en-US" sz="1800" dirty="0"/>
                        <a:t>----</a:t>
                      </a:r>
                    </a:p>
                    <a:p>
                      <a:r>
                        <a:rPr lang="en-US" sz="1800" dirty="0"/>
                        <a:t>-2.595</a:t>
                      </a:r>
                    </a:p>
                  </a:txBody>
                  <a:tcPr/>
                </a:tc>
                <a:extLst>
                  <a:ext uri="{0D108BD9-81ED-4DB2-BD59-A6C34878D82A}">
                    <a16:rowId xmlns:a16="http://schemas.microsoft.com/office/drawing/2014/main" val="2027046737"/>
                  </a:ext>
                </a:extLst>
              </a:tr>
              <a:tr h="801958">
                <a:tc>
                  <a:txBody>
                    <a:bodyPr/>
                    <a:lstStyle/>
                    <a:p>
                      <a:r>
                        <a:rPr lang="en-US" sz="1800" dirty="0"/>
                        <a:t>N-BEATS Classic</a:t>
                      </a:r>
                    </a:p>
                  </a:txBody>
                  <a:tcPr/>
                </a:tc>
                <a:tc>
                  <a:txBody>
                    <a:bodyPr/>
                    <a:lstStyle/>
                    <a:p>
                      <a:r>
                        <a:rPr lang="en-US" sz="1800" dirty="0"/>
                        <a:t>0.1044</a:t>
                      </a:r>
                    </a:p>
                    <a:p>
                      <a:r>
                        <a:rPr lang="en-US" sz="1800" dirty="0"/>
                        <a:t>--</a:t>
                      </a:r>
                    </a:p>
                    <a:p>
                      <a:r>
                        <a:rPr lang="en-US" sz="1800" dirty="0"/>
                        <a:t>-0.2296</a:t>
                      </a:r>
                    </a:p>
                  </a:txBody>
                  <a:tcPr/>
                </a:tc>
                <a:tc>
                  <a:txBody>
                    <a:bodyPr/>
                    <a:lstStyle/>
                    <a:p>
                      <a:r>
                        <a:rPr lang="en-US" sz="1800" dirty="0"/>
                        <a:t>0.1270</a:t>
                      </a:r>
                    </a:p>
                    <a:p>
                      <a:r>
                        <a:rPr lang="en-US" sz="1800" dirty="0"/>
                        <a:t>--</a:t>
                      </a:r>
                    </a:p>
                    <a:p>
                      <a:r>
                        <a:rPr lang="en-US" sz="1800" dirty="0"/>
                        <a:t>-0.3730</a:t>
                      </a:r>
                    </a:p>
                  </a:txBody>
                  <a:tcPr/>
                </a:tc>
                <a:tc>
                  <a:txBody>
                    <a:bodyPr/>
                    <a:lstStyle/>
                    <a:p>
                      <a:r>
                        <a:rPr lang="en-US" sz="1800" dirty="0"/>
                        <a:t>0.0796</a:t>
                      </a:r>
                    </a:p>
                    <a:p>
                      <a:r>
                        <a:rPr lang="en-US" sz="1800" dirty="0"/>
                        <a:t>--</a:t>
                      </a:r>
                    </a:p>
                    <a:p>
                      <a:r>
                        <a:rPr lang="en-US" sz="1800" dirty="0"/>
                        <a:t>0.0281</a:t>
                      </a:r>
                    </a:p>
                  </a:txBody>
                  <a:tcPr/>
                </a:tc>
                <a:tc>
                  <a:txBody>
                    <a:bodyPr/>
                    <a:lstStyle/>
                    <a:p>
                      <a:r>
                        <a:rPr lang="en-US" sz="1800" dirty="0"/>
                        <a:t>0.1272</a:t>
                      </a:r>
                    </a:p>
                    <a:p>
                      <a:r>
                        <a:rPr lang="en-US" sz="1800" dirty="0"/>
                        <a:t>--</a:t>
                      </a:r>
                    </a:p>
                    <a:p>
                      <a:r>
                        <a:rPr lang="en-US" sz="1800" dirty="0"/>
                        <a:t>-0.9829</a:t>
                      </a:r>
                    </a:p>
                  </a:txBody>
                  <a:tcPr/>
                </a:tc>
                <a:tc>
                  <a:txBody>
                    <a:bodyPr/>
                    <a:lstStyle/>
                    <a:p>
                      <a:r>
                        <a:rPr lang="en-US" sz="1800" dirty="0"/>
                        <a:t>0.1201</a:t>
                      </a:r>
                    </a:p>
                    <a:p>
                      <a:r>
                        <a:rPr lang="en-US" sz="1800" dirty="0"/>
                        <a:t>--</a:t>
                      </a:r>
                    </a:p>
                    <a:p>
                      <a:r>
                        <a:rPr lang="en-US" sz="1800" dirty="0"/>
                        <a:t>-0.2906</a:t>
                      </a:r>
                    </a:p>
                  </a:txBody>
                  <a:tcPr/>
                </a:tc>
                <a:tc>
                  <a:txBody>
                    <a:bodyPr/>
                    <a:lstStyle/>
                    <a:p>
                      <a:r>
                        <a:rPr lang="en-US" sz="1800" dirty="0"/>
                        <a:t>0.1038</a:t>
                      </a:r>
                    </a:p>
                    <a:p>
                      <a:r>
                        <a:rPr lang="en-US" sz="1800" dirty="0"/>
                        <a:t>--</a:t>
                      </a:r>
                    </a:p>
                    <a:p>
                      <a:r>
                        <a:rPr lang="en-US" sz="1800" dirty="0"/>
                        <a:t>0.0430</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24433556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44" name="Group 79">
            <a:extLst>
              <a:ext uri="{FF2B5EF4-FFF2-40B4-BE49-F238E27FC236}">
                <a16:creationId xmlns:a16="http://schemas.microsoft.com/office/drawing/2014/main" id="{2C113195-43EA-4B6A-B281-C0458D9263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5" name="Rectangle 80">
              <a:extLst>
                <a:ext uri="{FF2B5EF4-FFF2-40B4-BE49-F238E27FC236}">
                  <a16:creationId xmlns:a16="http://schemas.microsoft.com/office/drawing/2014/main" id="{27DEAF6E-67FE-4877-B38B-0F2BF7857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2">
              <a:extLst>
                <a:ext uri="{FF2B5EF4-FFF2-40B4-BE49-F238E27FC236}">
                  <a16:creationId xmlns:a16="http://schemas.microsoft.com/office/drawing/2014/main" id="{F60C980E-E723-46CF-9296-C7BBA4DB83C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grpSp>
        <p:nvGrpSpPr>
          <p:cNvPr id="146" name="Group 83">
            <a:extLst>
              <a:ext uri="{FF2B5EF4-FFF2-40B4-BE49-F238E27FC236}">
                <a16:creationId xmlns:a16="http://schemas.microsoft.com/office/drawing/2014/main" id="{98D36904-1712-4C81-B063-66E1D4777F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85" name="Rectangle 5">
              <a:extLst>
                <a:ext uri="{FF2B5EF4-FFF2-40B4-BE49-F238E27FC236}">
                  <a16:creationId xmlns:a16="http://schemas.microsoft.com/office/drawing/2014/main" id="{BEA28722-E2AF-4D8D-9E59-65B94630A3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6" name="Freeform 6">
              <a:extLst>
                <a:ext uri="{FF2B5EF4-FFF2-40B4-BE49-F238E27FC236}">
                  <a16:creationId xmlns:a16="http://schemas.microsoft.com/office/drawing/2014/main" id="{A279E077-7DAF-4B93-BE2C-98F6B13A11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7">
              <a:extLst>
                <a:ext uri="{FF2B5EF4-FFF2-40B4-BE49-F238E27FC236}">
                  <a16:creationId xmlns:a16="http://schemas.microsoft.com/office/drawing/2014/main" id="{E78603D6-020D-4269-95E5-2E17499DA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Rectangle 8">
              <a:extLst>
                <a:ext uri="{FF2B5EF4-FFF2-40B4-BE49-F238E27FC236}">
                  <a16:creationId xmlns:a16="http://schemas.microsoft.com/office/drawing/2014/main" id="{CE9500AA-AB8C-4023-967A-11555F0F48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9" name="Freeform 9">
              <a:extLst>
                <a:ext uri="{FF2B5EF4-FFF2-40B4-BE49-F238E27FC236}">
                  <a16:creationId xmlns:a16="http://schemas.microsoft.com/office/drawing/2014/main" id="{1B716630-BD94-436E-9E9C-5D534092DF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0">
              <a:extLst>
                <a:ext uri="{FF2B5EF4-FFF2-40B4-BE49-F238E27FC236}">
                  <a16:creationId xmlns:a16="http://schemas.microsoft.com/office/drawing/2014/main" id="{4CE6FCD2-8177-4A45-88ED-A2B986102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11">
              <a:extLst>
                <a:ext uri="{FF2B5EF4-FFF2-40B4-BE49-F238E27FC236}">
                  <a16:creationId xmlns:a16="http://schemas.microsoft.com/office/drawing/2014/main" id="{E32BEED2-100A-48B2-B552-07B54EEC4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12">
              <a:extLst>
                <a:ext uri="{FF2B5EF4-FFF2-40B4-BE49-F238E27FC236}">
                  <a16:creationId xmlns:a16="http://schemas.microsoft.com/office/drawing/2014/main" id="{839DB29D-A8C6-484A-A747-14733D5B3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3">
              <a:extLst>
                <a:ext uri="{FF2B5EF4-FFF2-40B4-BE49-F238E27FC236}">
                  <a16:creationId xmlns:a16="http://schemas.microsoft.com/office/drawing/2014/main" id="{B1A468B2-ABD1-447D-89DC-7A9CFBBCB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4">
              <a:extLst>
                <a:ext uri="{FF2B5EF4-FFF2-40B4-BE49-F238E27FC236}">
                  <a16:creationId xmlns:a16="http://schemas.microsoft.com/office/drawing/2014/main" id="{219C1A45-C8B0-48AE-B5A9-A1B40B43B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5">
              <a:extLst>
                <a:ext uri="{FF2B5EF4-FFF2-40B4-BE49-F238E27FC236}">
                  <a16:creationId xmlns:a16="http://schemas.microsoft.com/office/drawing/2014/main" id="{F2910D68-E982-47F7-A53C-ABA0CB34F7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6">
              <a:extLst>
                <a:ext uri="{FF2B5EF4-FFF2-40B4-BE49-F238E27FC236}">
                  <a16:creationId xmlns:a16="http://schemas.microsoft.com/office/drawing/2014/main" id="{C4B84BAD-BCB3-4BF2-8A3C-3391BF4AB6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17">
              <a:extLst>
                <a:ext uri="{FF2B5EF4-FFF2-40B4-BE49-F238E27FC236}">
                  <a16:creationId xmlns:a16="http://schemas.microsoft.com/office/drawing/2014/main" id="{522D8CE7-E27B-4BAE-962D-AAC0D66E4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18">
              <a:extLst>
                <a:ext uri="{FF2B5EF4-FFF2-40B4-BE49-F238E27FC236}">
                  <a16:creationId xmlns:a16="http://schemas.microsoft.com/office/drawing/2014/main" id="{1042B4B5-2D6F-405A-A112-D5F96027E9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19">
              <a:extLst>
                <a:ext uri="{FF2B5EF4-FFF2-40B4-BE49-F238E27FC236}">
                  <a16:creationId xmlns:a16="http://schemas.microsoft.com/office/drawing/2014/main" id="{199F606E-DC72-4CAF-AFF2-58FA0121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0">
              <a:extLst>
                <a:ext uri="{FF2B5EF4-FFF2-40B4-BE49-F238E27FC236}">
                  <a16:creationId xmlns:a16="http://schemas.microsoft.com/office/drawing/2014/main" id="{C949CB30-1690-4B14-954A-4FA9637CE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1">
              <a:extLst>
                <a:ext uri="{FF2B5EF4-FFF2-40B4-BE49-F238E27FC236}">
                  <a16:creationId xmlns:a16="http://schemas.microsoft.com/office/drawing/2014/main" id="{84EE3B4E-AE37-4F27-B6AC-FF20B9BE3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2">
              <a:extLst>
                <a:ext uri="{FF2B5EF4-FFF2-40B4-BE49-F238E27FC236}">
                  <a16:creationId xmlns:a16="http://schemas.microsoft.com/office/drawing/2014/main" id="{798942D8-2074-4A7F-AD65-7564D8C3B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3">
              <a:extLst>
                <a:ext uri="{FF2B5EF4-FFF2-40B4-BE49-F238E27FC236}">
                  <a16:creationId xmlns:a16="http://schemas.microsoft.com/office/drawing/2014/main" id="{D4324684-C1DE-4AF8-B17D-917AD23FE6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4">
              <a:extLst>
                <a:ext uri="{FF2B5EF4-FFF2-40B4-BE49-F238E27FC236}">
                  <a16:creationId xmlns:a16="http://schemas.microsoft.com/office/drawing/2014/main" id="{A4C18B6C-86CE-40F9-919C-9490AD3E3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25">
              <a:extLst>
                <a:ext uri="{FF2B5EF4-FFF2-40B4-BE49-F238E27FC236}">
                  <a16:creationId xmlns:a16="http://schemas.microsoft.com/office/drawing/2014/main" id="{72DB2464-DEE2-4EB2-9FB2-46768EE68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6">
              <a:extLst>
                <a:ext uri="{FF2B5EF4-FFF2-40B4-BE49-F238E27FC236}">
                  <a16:creationId xmlns:a16="http://schemas.microsoft.com/office/drawing/2014/main" id="{56E24DAD-4831-4565-ACE0-E7FDBC6542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27">
              <a:extLst>
                <a:ext uri="{FF2B5EF4-FFF2-40B4-BE49-F238E27FC236}">
                  <a16:creationId xmlns:a16="http://schemas.microsoft.com/office/drawing/2014/main" id="{ADB70D91-E74C-433F-9BCD-587B93561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28">
              <a:extLst>
                <a:ext uri="{FF2B5EF4-FFF2-40B4-BE49-F238E27FC236}">
                  <a16:creationId xmlns:a16="http://schemas.microsoft.com/office/drawing/2014/main" id="{E982042F-EEF5-49A7-87B3-43F929699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29">
              <a:extLst>
                <a:ext uri="{FF2B5EF4-FFF2-40B4-BE49-F238E27FC236}">
                  <a16:creationId xmlns:a16="http://schemas.microsoft.com/office/drawing/2014/main" id="{54806968-8087-4915-B489-2BE793DD2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Freeform 30">
              <a:extLst>
                <a:ext uri="{FF2B5EF4-FFF2-40B4-BE49-F238E27FC236}">
                  <a16:creationId xmlns:a16="http://schemas.microsoft.com/office/drawing/2014/main" id="{A937487D-58AA-4E9D-966F-85938FA8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31">
              <a:extLst>
                <a:ext uri="{FF2B5EF4-FFF2-40B4-BE49-F238E27FC236}">
                  <a16:creationId xmlns:a16="http://schemas.microsoft.com/office/drawing/2014/main" id="{FDA6755A-0790-476D-86D7-F95215FAD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32">
              <a:extLst>
                <a:ext uri="{FF2B5EF4-FFF2-40B4-BE49-F238E27FC236}">
                  <a16:creationId xmlns:a16="http://schemas.microsoft.com/office/drawing/2014/main" id="{A951E2B3-F005-4EDC-B890-F93D63F120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3" name="Rectangle 33">
              <a:extLst>
                <a:ext uri="{FF2B5EF4-FFF2-40B4-BE49-F238E27FC236}">
                  <a16:creationId xmlns:a16="http://schemas.microsoft.com/office/drawing/2014/main" id="{466F4EF3-7ED2-4EC7-8F76-4AD87CD1E5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14" name="Freeform 34">
              <a:extLst>
                <a:ext uri="{FF2B5EF4-FFF2-40B4-BE49-F238E27FC236}">
                  <a16:creationId xmlns:a16="http://schemas.microsoft.com/office/drawing/2014/main" id="{521BF1A3-D416-49F9-A1D2-4C7B3218B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5" name="Freeform 35">
              <a:extLst>
                <a:ext uri="{FF2B5EF4-FFF2-40B4-BE49-F238E27FC236}">
                  <a16:creationId xmlns:a16="http://schemas.microsoft.com/office/drawing/2014/main" id="{F6C16CF8-3F09-4C17-94A6-42BCABB669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6" name="Freeform 36">
              <a:extLst>
                <a:ext uri="{FF2B5EF4-FFF2-40B4-BE49-F238E27FC236}">
                  <a16:creationId xmlns:a16="http://schemas.microsoft.com/office/drawing/2014/main" id="{B667C1A8-CDB1-4FD0-A3F6-0E035C7CA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7" name="Freeform 37">
              <a:extLst>
                <a:ext uri="{FF2B5EF4-FFF2-40B4-BE49-F238E27FC236}">
                  <a16:creationId xmlns:a16="http://schemas.microsoft.com/office/drawing/2014/main" id="{0B2B73AB-248E-49DB-8ED2-3FCB0A0D89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8" name="Freeform 38">
              <a:extLst>
                <a:ext uri="{FF2B5EF4-FFF2-40B4-BE49-F238E27FC236}">
                  <a16:creationId xmlns:a16="http://schemas.microsoft.com/office/drawing/2014/main" id="{8411F083-5CD4-4569-BA08-059B5CA9A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9" name="Freeform 39">
              <a:extLst>
                <a:ext uri="{FF2B5EF4-FFF2-40B4-BE49-F238E27FC236}">
                  <a16:creationId xmlns:a16="http://schemas.microsoft.com/office/drawing/2014/main" id="{AF78C2C2-8584-4B3B-9AF8-E7FF368FA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0" name="Freeform 40">
              <a:extLst>
                <a:ext uri="{FF2B5EF4-FFF2-40B4-BE49-F238E27FC236}">
                  <a16:creationId xmlns:a16="http://schemas.microsoft.com/office/drawing/2014/main" id="{40934674-5C07-4146-B556-4A271D9968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1" name="Freeform 41">
              <a:extLst>
                <a:ext uri="{FF2B5EF4-FFF2-40B4-BE49-F238E27FC236}">
                  <a16:creationId xmlns:a16="http://schemas.microsoft.com/office/drawing/2014/main" id="{D970276A-A310-41DB-B917-D7D346566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2" name="Freeform 42">
              <a:extLst>
                <a:ext uri="{FF2B5EF4-FFF2-40B4-BE49-F238E27FC236}">
                  <a16:creationId xmlns:a16="http://schemas.microsoft.com/office/drawing/2014/main" id="{EEEC747F-78C5-4212-8ACE-BB4B7D248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43">
              <a:extLst>
                <a:ext uri="{FF2B5EF4-FFF2-40B4-BE49-F238E27FC236}">
                  <a16:creationId xmlns:a16="http://schemas.microsoft.com/office/drawing/2014/main" id="{821AE83F-022D-41AF-A219-992ACE1E0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44">
              <a:extLst>
                <a:ext uri="{FF2B5EF4-FFF2-40B4-BE49-F238E27FC236}">
                  <a16:creationId xmlns:a16="http://schemas.microsoft.com/office/drawing/2014/main" id="{EF049934-C636-4279-91F0-ED3121923E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Rectangle 45">
              <a:extLst>
                <a:ext uri="{FF2B5EF4-FFF2-40B4-BE49-F238E27FC236}">
                  <a16:creationId xmlns:a16="http://schemas.microsoft.com/office/drawing/2014/main" id="{8588DF1D-2DD2-499F-9384-29C92277FA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6" name="Freeform 46">
              <a:extLst>
                <a:ext uri="{FF2B5EF4-FFF2-40B4-BE49-F238E27FC236}">
                  <a16:creationId xmlns:a16="http://schemas.microsoft.com/office/drawing/2014/main" id="{DF555F2B-5E3D-438F-89A8-EABA91A72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47">
              <a:extLst>
                <a:ext uri="{FF2B5EF4-FFF2-40B4-BE49-F238E27FC236}">
                  <a16:creationId xmlns:a16="http://schemas.microsoft.com/office/drawing/2014/main" id="{006B22A5-B971-42EE-9141-E65B4EF26B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48">
              <a:extLst>
                <a:ext uri="{FF2B5EF4-FFF2-40B4-BE49-F238E27FC236}">
                  <a16:creationId xmlns:a16="http://schemas.microsoft.com/office/drawing/2014/main" id="{3AA529FD-59E0-4B70-94C1-D0541A63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49">
              <a:extLst>
                <a:ext uri="{FF2B5EF4-FFF2-40B4-BE49-F238E27FC236}">
                  <a16:creationId xmlns:a16="http://schemas.microsoft.com/office/drawing/2014/main" id="{ABAFA9C1-3649-4F7F-81D0-69DF7919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0" name="Freeform 50">
              <a:extLst>
                <a:ext uri="{FF2B5EF4-FFF2-40B4-BE49-F238E27FC236}">
                  <a16:creationId xmlns:a16="http://schemas.microsoft.com/office/drawing/2014/main" id="{D3CCFACE-F8B9-45E4-8F31-797E1C677E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1" name="Freeform 51">
              <a:extLst>
                <a:ext uri="{FF2B5EF4-FFF2-40B4-BE49-F238E27FC236}">
                  <a16:creationId xmlns:a16="http://schemas.microsoft.com/office/drawing/2014/main" id="{D9F7B9DB-1C45-4CD5-A025-F49F84F12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2" name="Freeform 52">
              <a:extLst>
                <a:ext uri="{FF2B5EF4-FFF2-40B4-BE49-F238E27FC236}">
                  <a16:creationId xmlns:a16="http://schemas.microsoft.com/office/drawing/2014/main" id="{3E76F16C-AE46-486F-B365-837F8E2AD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3" name="Freeform 53">
              <a:extLst>
                <a:ext uri="{FF2B5EF4-FFF2-40B4-BE49-F238E27FC236}">
                  <a16:creationId xmlns:a16="http://schemas.microsoft.com/office/drawing/2014/main" id="{1B26D62F-5620-4D58-B99D-D4149B7D2D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54">
              <a:extLst>
                <a:ext uri="{FF2B5EF4-FFF2-40B4-BE49-F238E27FC236}">
                  <a16:creationId xmlns:a16="http://schemas.microsoft.com/office/drawing/2014/main" id="{D7E1F06E-43A3-4960-A8A9-5B5FF2D1E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55">
              <a:extLst>
                <a:ext uri="{FF2B5EF4-FFF2-40B4-BE49-F238E27FC236}">
                  <a16:creationId xmlns:a16="http://schemas.microsoft.com/office/drawing/2014/main" id="{67976099-4433-463C-A8CB-2B2E9522B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56">
              <a:extLst>
                <a:ext uri="{FF2B5EF4-FFF2-40B4-BE49-F238E27FC236}">
                  <a16:creationId xmlns:a16="http://schemas.microsoft.com/office/drawing/2014/main" id="{48D4F79B-7C11-4960-8519-A1987A346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57">
              <a:extLst>
                <a:ext uri="{FF2B5EF4-FFF2-40B4-BE49-F238E27FC236}">
                  <a16:creationId xmlns:a16="http://schemas.microsoft.com/office/drawing/2014/main" id="{701CA4FF-5ECD-40A8-8795-F72A2EF6F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58">
              <a:extLst>
                <a:ext uri="{FF2B5EF4-FFF2-40B4-BE49-F238E27FC236}">
                  <a16:creationId xmlns:a16="http://schemas.microsoft.com/office/drawing/2014/main" id="{7593ABCC-9855-4EB5-9344-0FA5E1F20F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6945353" y="618518"/>
            <a:ext cx="4413736" cy="1478570"/>
          </a:xfrm>
        </p:spPr>
        <p:txBody>
          <a:bodyPr>
            <a:normAutofit/>
          </a:bodyPr>
          <a:lstStyle/>
          <a:p>
            <a:r>
              <a:rPr lang="en-US" dirty="0"/>
              <a:t>What's next</a:t>
            </a:r>
          </a:p>
        </p:txBody>
      </p:sp>
      <p:pic>
        <p:nvPicPr>
          <p:cNvPr id="3" name="Picture 2">
            <a:extLst>
              <a:ext uri="{FF2B5EF4-FFF2-40B4-BE49-F238E27FC236}">
                <a16:creationId xmlns:a16="http://schemas.microsoft.com/office/drawing/2014/main" id="{BDF10E9F-D99B-1943-9F5C-27AE9CB57F5F}"/>
              </a:ext>
            </a:extLst>
          </p:cNvPr>
          <p:cNvPicPr>
            <a:picLocks noChangeAspect="1"/>
          </p:cNvPicPr>
          <p:nvPr/>
        </p:nvPicPr>
        <p:blipFill rotWithShape="1">
          <a:blip r:embed="rId5"/>
          <a:srcRect t="13663" b="17414"/>
          <a:stretch/>
        </p:blipFill>
        <p:spPr>
          <a:xfrm>
            <a:off x="-5597" y="1"/>
            <a:ext cx="6101597" cy="3427413"/>
          </a:xfrm>
          <a:custGeom>
            <a:avLst/>
            <a:gdLst/>
            <a:ahLst/>
            <a:cxnLst/>
            <a:rect l="l" t="t" r="r" b="b"/>
            <a:pathLst>
              <a:path w="6101597" h="3427413">
                <a:moveTo>
                  <a:pt x="0" y="0"/>
                </a:moveTo>
                <a:lnTo>
                  <a:pt x="6101597" y="0"/>
                </a:lnTo>
                <a:lnTo>
                  <a:pt x="6101597" y="3427413"/>
                </a:lnTo>
                <a:lnTo>
                  <a:pt x="0" y="3427413"/>
                </a:lnTo>
                <a:close/>
              </a:path>
            </a:pathLst>
          </a:custGeom>
        </p:spPr>
      </p:pic>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6"/>
          <a:srcRect t="3187" b="12582"/>
          <a:stretch/>
        </p:blipFill>
        <p:spPr>
          <a:xfrm>
            <a:off x="-5597" y="3427414"/>
            <a:ext cx="6101597" cy="3430587"/>
          </a:xfrm>
          <a:custGeom>
            <a:avLst/>
            <a:gdLst/>
            <a:ahLst/>
            <a:cxnLst/>
            <a:rect l="l" t="t" r="r" b="b"/>
            <a:pathLst>
              <a:path w="6101597" h="3430587">
                <a:moveTo>
                  <a:pt x="0" y="0"/>
                </a:moveTo>
                <a:lnTo>
                  <a:pt x="6101597" y="0"/>
                </a:lnTo>
                <a:lnTo>
                  <a:pt x="6101597" y="3430587"/>
                </a:lnTo>
                <a:lnTo>
                  <a:pt x="0" y="3430587"/>
                </a:lnTo>
                <a:close/>
              </a:path>
            </a:pathLst>
          </a:cu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6945352" y="2249487"/>
            <a:ext cx="4413737" cy="3541714"/>
          </a:xfrm>
        </p:spPr>
        <p:txBody>
          <a:bodyPr>
            <a:normAutofit lnSpcReduction="10000"/>
          </a:bodyPr>
          <a:lstStyle/>
          <a:p>
            <a:pPr>
              <a:lnSpc>
                <a:spcPct val="110000"/>
              </a:lnSpc>
            </a:pPr>
            <a:r>
              <a:rPr lang="en-US" sz="1400" dirty="0" err="1"/>
              <a:t>TFTModel</a:t>
            </a:r>
            <a:r>
              <a:rPr lang="en-US" sz="1400" dirty="0"/>
              <a:t> incorporates the following main components from the original Temporal Fusion Transformer (TFT) architecture as outlined in </a:t>
            </a:r>
            <a:r>
              <a:rPr lang="en-US" sz="1400" dirty="0">
                <a:hlinkClick r:id="rId7"/>
              </a:rPr>
              <a:t>this paper</a:t>
            </a:r>
            <a:r>
              <a:rPr lang="en-US" sz="1400" dirty="0"/>
              <a:t>: https://</a:t>
            </a:r>
            <a:r>
              <a:rPr lang="en-US" sz="1400" dirty="0" err="1"/>
              <a:t>arxiv.org</a:t>
            </a:r>
            <a:r>
              <a:rPr lang="en-US" sz="1400" dirty="0"/>
              <a:t>/pdf/1912.09363.pdf</a:t>
            </a:r>
          </a:p>
          <a:p>
            <a:pPr lvl="1">
              <a:lnSpc>
                <a:spcPct val="110000"/>
              </a:lnSpc>
            </a:pPr>
            <a:r>
              <a:rPr lang="en-US" sz="1400" dirty="0"/>
              <a:t>gating mechanisms: skip over unused components of the model architecture</a:t>
            </a:r>
          </a:p>
          <a:p>
            <a:pPr lvl="1">
              <a:lnSpc>
                <a:spcPct val="110000"/>
              </a:lnSpc>
            </a:pPr>
            <a:r>
              <a:rPr lang="en-US" sz="1400" dirty="0"/>
              <a:t>variable selection networks: select relevant input variables at each time step.</a:t>
            </a:r>
          </a:p>
          <a:p>
            <a:pPr lvl="1">
              <a:lnSpc>
                <a:spcPct val="110000"/>
              </a:lnSpc>
            </a:pPr>
            <a:r>
              <a:rPr lang="en-US" sz="1400" dirty="0"/>
              <a:t>temporal processing of past and future input with LSTMs (long short-term memory)</a:t>
            </a:r>
          </a:p>
          <a:p>
            <a:pPr lvl="1">
              <a:lnSpc>
                <a:spcPct val="110000"/>
              </a:lnSpc>
            </a:pPr>
            <a:r>
              <a:rPr lang="en-US" sz="1400" dirty="0"/>
              <a:t>multi-head attention: captures long-term temporal dependencies</a:t>
            </a:r>
          </a:p>
          <a:p>
            <a:pPr lvl="1">
              <a:lnSpc>
                <a:spcPct val="110000"/>
              </a:lnSpc>
            </a:pPr>
            <a:r>
              <a:rPr lang="en-US" sz="1400" dirty="0"/>
              <a:t>prediction intervals: per default, produces quantile forecasts instead of deterministic values</a:t>
            </a:r>
          </a:p>
        </p:txBody>
      </p:sp>
      <p:cxnSp>
        <p:nvCxnSpPr>
          <p:cNvPr id="147" name="Straight Connector 139">
            <a:extLst>
              <a:ext uri="{FF2B5EF4-FFF2-40B4-BE49-F238E27FC236}">
                <a16:creationId xmlns:a16="http://schemas.microsoft.com/office/drawing/2014/main" id="{2B1ACDB1-A7EB-4159-B316-A230683B71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48" name="Straight Connector 141">
            <a:extLst>
              <a:ext uri="{FF2B5EF4-FFF2-40B4-BE49-F238E27FC236}">
                <a16:creationId xmlns:a16="http://schemas.microsoft.com/office/drawing/2014/main" id="{AA825E81-DC4F-4A95-86BA-8FD9D63881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Tree>
    <p:extLst>
      <p:ext uri="{BB962C8B-B14F-4D97-AF65-F5344CB8AC3E}">
        <p14:creationId xmlns:p14="http://schemas.microsoft.com/office/powerpoint/2010/main" val="6144342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6" name="Group 15">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6"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8"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9"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72" name="Group 71">
            <a:extLst>
              <a:ext uri="{FF2B5EF4-FFF2-40B4-BE49-F238E27FC236}">
                <a16:creationId xmlns:a16="http://schemas.microsoft.com/office/drawing/2014/main" id="{6C68F39D-867D-4AFF-94C4-C3829AD5C5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3" name="Rectangle 72">
              <a:extLst>
                <a:ext uri="{FF2B5EF4-FFF2-40B4-BE49-F238E27FC236}">
                  <a16:creationId xmlns:a16="http://schemas.microsoft.com/office/drawing/2014/main" id="{8EC3C6AD-76A6-4B9E-9700-E70BCEA5B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2">
              <a:extLst>
                <a:ext uri="{FF2B5EF4-FFF2-40B4-BE49-F238E27FC236}">
                  <a16:creationId xmlns:a16="http://schemas.microsoft.com/office/drawing/2014/main" id="{DC213DD1-BF02-41F7-80A7-E6A5694F573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7" name="Title 6">
            <a:extLst>
              <a:ext uri="{FF2B5EF4-FFF2-40B4-BE49-F238E27FC236}">
                <a16:creationId xmlns:a16="http://schemas.microsoft.com/office/drawing/2014/main" id="{EBFC09CC-40BA-5841-A0DA-F9AAA1810191}"/>
              </a:ext>
            </a:extLst>
          </p:cNvPr>
          <p:cNvSpPr>
            <a:spLocks noGrp="1"/>
          </p:cNvSpPr>
          <p:nvPr>
            <p:ph type="title"/>
          </p:nvPr>
        </p:nvSpPr>
        <p:spPr>
          <a:xfrm>
            <a:off x="5270066" y="1122363"/>
            <a:ext cx="5397933" cy="2387600"/>
          </a:xfrm>
        </p:spPr>
        <p:txBody>
          <a:bodyPr vert="horz" lIns="91440" tIns="45720" rIns="91440" bIns="45720" rtlCol="0" anchor="b">
            <a:normAutofit/>
          </a:bodyPr>
          <a:lstStyle/>
          <a:p>
            <a:r>
              <a:rPr lang="en-US" sz="4800" dirty="0"/>
              <a:t>Final Concept</a:t>
            </a:r>
          </a:p>
        </p:txBody>
      </p:sp>
      <p:sp>
        <p:nvSpPr>
          <p:cNvPr id="8" name="Content Placeholder 7">
            <a:extLst>
              <a:ext uri="{FF2B5EF4-FFF2-40B4-BE49-F238E27FC236}">
                <a16:creationId xmlns:a16="http://schemas.microsoft.com/office/drawing/2014/main" id="{48DEA0A3-D5C7-5944-BA22-13A40992C15E}"/>
              </a:ext>
            </a:extLst>
          </p:cNvPr>
          <p:cNvSpPr>
            <a:spLocks noGrp="1"/>
          </p:cNvSpPr>
          <p:nvPr>
            <p:ph idx="1"/>
          </p:nvPr>
        </p:nvSpPr>
        <p:spPr>
          <a:xfrm>
            <a:off x="5230896" y="3602038"/>
            <a:ext cx="5437103" cy="1655762"/>
          </a:xfrm>
        </p:spPr>
        <p:txBody>
          <a:bodyPr vert="horz" lIns="91440" tIns="45720" rIns="91440" bIns="45720" rtlCol="0">
            <a:normAutofit/>
          </a:bodyPr>
          <a:lstStyle/>
          <a:p>
            <a:pPr marL="0" indent="0">
              <a:buNone/>
            </a:pPr>
            <a:r>
              <a:rPr lang="en-US" sz="2000" cap="all" dirty="0">
                <a:solidFill>
                  <a:schemeClr val="tx2"/>
                </a:solidFill>
              </a:rPr>
              <a:t>Genetic Algorithms applied to Temporal Convulsion Networks</a:t>
            </a:r>
          </a:p>
          <a:p>
            <a:pPr marL="0" indent="0">
              <a:buNone/>
            </a:pPr>
            <a:r>
              <a:rPr lang="en-US" sz="2000" cap="all" dirty="0">
                <a:solidFill>
                  <a:schemeClr val="tx2"/>
                </a:solidFill>
              </a:rPr>
              <a:t>Temporal Analysis Performant Evolution</a:t>
            </a:r>
          </a:p>
        </p:txBody>
      </p:sp>
      <p:pic>
        <p:nvPicPr>
          <p:cNvPr id="10" name="Picture 9" descr="Glowing blue bubbles">
            <a:extLst>
              <a:ext uri="{FF2B5EF4-FFF2-40B4-BE49-F238E27FC236}">
                <a16:creationId xmlns:a16="http://schemas.microsoft.com/office/drawing/2014/main" id="{6CE3D155-EDC9-42EA-A7D6-EDCFD9EE2D4C}"/>
              </a:ext>
            </a:extLst>
          </p:cNvPr>
          <p:cNvPicPr>
            <a:picLocks noChangeAspect="1"/>
          </p:cNvPicPr>
          <p:nvPr/>
        </p:nvPicPr>
        <p:blipFill rotWithShape="1">
          <a:blip r:embed="rId4"/>
          <a:srcRect l="44115" r="17864"/>
          <a:stretch/>
        </p:blipFill>
        <p:spPr>
          <a:xfrm>
            <a:off x="-5597" y="10"/>
            <a:ext cx="4635583" cy="6857990"/>
          </a:xfrm>
          <a:prstGeom prst="rect">
            <a:avLst/>
          </a:prstGeom>
        </p:spPr>
      </p:pic>
      <p:grpSp>
        <p:nvGrpSpPr>
          <p:cNvPr id="76" name="Group 75">
            <a:extLst>
              <a:ext uri="{FF2B5EF4-FFF2-40B4-BE49-F238E27FC236}">
                <a16:creationId xmlns:a16="http://schemas.microsoft.com/office/drawing/2014/main" id="{4466CCD0-FEF9-460D-9FB6-11613A492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7" name="Rectangle 5">
              <a:extLst>
                <a:ext uri="{FF2B5EF4-FFF2-40B4-BE49-F238E27FC236}">
                  <a16:creationId xmlns:a16="http://schemas.microsoft.com/office/drawing/2014/main" id="{F642B7E9-F9AF-4BC0-B586-E7B0E8E878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78" name="Freeform 6">
              <a:extLst>
                <a:ext uri="{FF2B5EF4-FFF2-40B4-BE49-F238E27FC236}">
                  <a16:creationId xmlns:a16="http://schemas.microsoft.com/office/drawing/2014/main" id="{16CE5EA6-3C76-4E5C-9257-D6A61A31C5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9" name="Freeform 7">
              <a:extLst>
                <a:ext uri="{FF2B5EF4-FFF2-40B4-BE49-F238E27FC236}">
                  <a16:creationId xmlns:a16="http://schemas.microsoft.com/office/drawing/2014/main" id="{DD7BCC42-B325-4F92-B500-14A2933DA3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0" name="Rectangle 8">
              <a:extLst>
                <a:ext uri="{FF2B5EF4-FFF2-40B4-BE49-F238E27FC236}">
                  <a16:creationId xmlns:a16="http://schemas.microsoft.com/office/drawing/2014/main" id="{197BF445-29BA-4C54-A1B4-A4390F0225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81" name="Freeform 9">
              <a:extLst>
                <a:ext uri="{FF2B5EF4-FFF2-40B4-BE49-F238E27FC236}">
                  <a16:creationId xmlns:a16="http://schemas.microsoft.com/office/drawing/2014/main" id="{B10C1630-E8C0-489C-8FFB-C9BBAEDE7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2" name="Freeform 10">
              <a:extLst>
                <a:ext uri="{FF2B5EF4-FFF2-40B4-BE49-F238E27FC236}">
                  <a16:creationId xmlns:a16="http://schemas.microsoft.com/office/drawing/2014/main" id="{B8778BE5-6D1F-4629-A045-8A87E2C756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3" name="Freeform 11">
              <a:extLst>
                <a:ext uri="{FF2B5EF4-FFF2-40B4-BE49-F238E27FC236}">
                  <a16:creationId xmlns:a16="http://schemas.microsoft.com/office/drawing/2014/main" id="{A7885ADB-F1C4-4FF3-93CD-7C9337E87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4" name="Freeform 12">
              <a:extLst>
                <a:ext uri="{FF2B5EF4-FFF2-40B4-BE49-F238E27FC236}">
                  <a16:creationId xmlns:a16="http://schemas.microsoft.com/office/drawing/2014/main" id="{59FC4F71-6E39-414E-9F39-CE1479FF81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5" name="Freeform 13">
              <a:extLst>
                <a:ext uri="{FF2B5EF4-FFF2-40B4-BE49-F238E27FC236}">
                  <a16:creationId xmlns:a16="http://schemas.microsoft.com/office/drawing/2014/main" id="{3FC9614F-1D2C-4CAC-8CE9-32DC7D863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6" name="Freeform 14">
              <a:extLst>
                <a:ext uri="{FF2B5EF4-FFF2-40B4-BE49-F238E27FC236}">
                  <a16:creationId xmlns:a16="http://schemas.microsoft.com/office/drawing/2014/main" id="{2A872F50-76EA-4A5B-AA68-3CE2E26738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7" name="Freeform 15">
              <a:extLst>
                <a:ext uri="{FF2B5EF4-FFF2-40B4-BE49-F238E27FC236}">
                  <a16:creationId xmlns:a16="http://schemas.microsoft.com/office/drawing/2014/main" id="{CE389546-6A1F-4203-ACD1-BC17DDBFB0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8" name="Freeform 16">
              <a:extLst>
                <a:ext uri="{FF2B5EF4-FFF2-40B4-BE49-F238E27FC236}">
                  <a16:creationId xmlns:a16="http://schemas.microsoft.com/office/drawing/2014/main" id="{1BA89DC9-FE9A-4228-A4BE-D3A37F8656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9" name="Freeform 17">
              <a:extLst>
                <a:ext uri="{FF2B5EF4-FFF2-40B4-BE49-F238E27FC236}">
                  <a16:creationId xmlns:a16="http://schemas.microsoft.com/office/drawing/2014/main" id="{FA3E79A5-9B81-48B5-B96F-8D55B02FD5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0" name="Freeform 18">
              <a:extLst>
                <a:ext uri="{FF2B5EF4-FFF2-40B4-BE49-F238E27FC236}">
                  <a16:creationId xmlns:a16="http://schemas.microsoft.com/office/drawing/2014/main" id="{A76D4D27-C537-45E4-96DE-C5FD2C9A37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1" name="Freeform 19">
              <a:extLst>
                <a:ext uri="{FF2B5EF4-FFF2-40B4-BE49-F238E27FC236}">
                  <a16:creationId xmlns:a16="http://schemas.microsoft.com/office/drawing/2014/main" id="{C1B158DD-2DCB-42FF-B1FE-3C947FE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2" name="Freeform 20">
              <a:extLst>
                <a:ext uri="{FF2B5EF4-FFF2-40B4-BE49-F238E27FC236}">
                  <a16:creationId xmlns:a16="http://schemas.microsoft.com/office/drawing/2014/main" id="{3307DC3E-0C6E-4E70-AFA2-96538CE3CD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3" name="Freeform 21">
              <a:extLst>
                <a:ext uri="{FF2B5EF4-FFF2-40B4-BE49-F238E27FC236}">
                  <a16:creationId xmlns:a16="http://schemas.microsoft.com/office/drawing/2014/main" id="{53A9F721-7EE3-4844-BB91-0B995BAC15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4" name="Freeform 22">
              <a:extLst>
                <a:ext uri="{FF2B5EF4-FFF2-40B4-BE49-F238E27FC236}">
                  <a16:creationId xmlns:a16="http://schemas.microsoft.com/office/drawing/2014/main" id="{8F057800-5B8F-4775-805B-89727A78A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5" name="Freeform 23">
              <a:extLst>
                <a:ext uri="{FF2B5EF4-FFF2-40B4-BE49-F238E27FC236}">
                  <a16:creationId xmlns:a16="http://schemas.microsoft.com/office/drawing/2014/main" id="{FC6DF692-3394-4FDD-92BA-CA0C41EBC3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6" name="Freeform 24">
              <a:extLst>
                <a:ext uri="{FF2B5EF4-FFF2-40B4-BE49-F238E27FC236}">
                  <a16:creationId xmlns:a16="http://schemas.microsoft.com/office/drawing/2014/main" id="{B825CD97-262B-4A33-B1E5-55F0D81F40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7" name="Freeform 25">
              <a:extLst>
                <a:ext uri="{FF2B5EF4-FFF2-40B4-BE49-F238E27FC236}">
                  <a16:creationId xmlns:a16="http://schemas.microsoft.com/office/drawing/2014/main" id="{F00EA2FE-C735-4E1E-B9DC-636C49061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8" name="Freeform 26">
              <a:extLst>
                <a:ext uri="{FF2B5EF4-FFF2-40B4-BE49-F238E27FC236}">
                  <a16:creationId xmlns:a16="http://schemas.microsoft.com/office/drawing/2014/main" id="{95B50260-0DDF-4260-8DC1-D504B0643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9" name="Freeform 27">
              <a:extLst>
                <a:ext uri="{FF2B5EF4-FFF2-40B4-BE49-F238E27FC236}">
                  <a16:creationId xmlns:a16="http://schemas.microsoft.com/office/drawing/2014/main" id="{BBB491EB-35C1-4159-94B2-A367ADC134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0" name="Freeform 28">
              <a:extLst>
                <a:ext uri="{FF2B5EF4-FFF2-40B4-BE49-F238E27FC236}">
                  <a16:creationId xmlns:a16="http://schemas.microsoft.com/office/drawing/2014/main" id="{7EAA4E1C-EC83-44E0-A4AB-4B0F509A8C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1" name="Freeform 29">
              <a:extLst>
                <a:ext uri="{FF2B5EF4-FFF2-40B4-BE49-F238E27FC236}">
                  <a16:creationId xmlns:a16="http://schemas.microsoft.com/office/drawing/2014/main" id="{BE561717-C43F-46C1-BBCE-C830DE4A1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2" name="Freeform 30">
              <a:extLst>
                <a:ext uri="{FF2B5EF4-FFF2-40B4-BE49-F238E27FC236}">
                  <a16:creationId xmlns:a16="http://schemas.microsoft.com/office/drawing/2014/main" id="{CC840BC4-F1CE-4A1B-A1DE-BB922689E2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3" name="Freeform 31">
              <a:extLst>
                <a:ext uri="{FF2B5EF4-FFF2-40B4-BE49-F238E27FC236}">
                  <a16:creationId xmlns:a16="http://schemas.microsoft.com/office/drawing/2014/main" id="{03B586C7-6126-46E0-9BEF-522798686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4" name="Freeform 32">
              <a:extLst>
                <a:ext uri="{FF2B5EF4-FFF2-40B4-BE49-F238E27FC236}">
                  <a16:creationId xmlns:a16="http://schemas.microsoft.com/office/drawing/2014/main" id="{45C5C565-0EB6-4E0C-9752-84084CDBB8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Rectangle 33">
              <a:extLst>
                <a:ext uri="{FF2B5EF4-FFF2-40B4-BE49-F238E27FC236}">
                  <a16:creationId xmlns:a16="http://schemas.microsoft.com/office/drawing/2014/main" id="{5CABC7BF-500C-4275-9EAA-9563EF43C6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06" name="Freeform 34">
              <a:extLst>
                <a:ext uri="{FF2B5EF4-FFF2-40B4-BE49-F238E27FC236}">
                  <a16:creationId xmlns:a16="http://schemas.microsoft.com/office/drawing/2014/main" id="{C7AA982B-BB49-4311-A724-81AAF8ABC3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7" name="Freeform 35">
              <a:extLst>
                <a:ext uri="{FF2B5EF4-FFF2-40B4-BE49-F238E27FC236}">
                  <a16:creationId xmlns:a16="http://schemas.microsoft.com/office/drawing/2014/main" id="{89D49DD1-C07D-4ADD-BD4A-D6AA72575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8" name="Freeform 36">
              <a:extLst>
                <a:ext uri="{FF2B5EF4-FFF2-40B4-BE49-F238E27FC236}">
                  <a16:creationId xmlns:a16="http://schemas.microsoft.com/office/drawing/2014/main" id="{4359B9DB-1A95-4934-A839-A76774D79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9" name="Freeform 37">
              <a:extLst>
                <a:ext uri="{FF2B5EF4-FFF2-40B4-BE49-F238E27FC236}">
                  <a16:creationId xmlns:a16="http://schemas.microsoft.com/office/drawing/2014/main" id="{2B7EEF08-F28B-48E9-BA1D-E61AC62013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0" name="Freeform 38">
              <a:extLst>
                <a:ext uri="{FF2B5EF4-FFF2-40B4-BE49-F238E27FC236}">
                  <a16:creationId xmlns:a16="http://schemas.microsoft.com/office/drawing/2014/main" id="{E846B9B0-7D1C-4E1B-9256-7F25E8E8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1" name="Freeform 39">
              <a:extLst>
                <a:ext uri="{FF2B5EF4-FFF2-40B4-BE49-F238E27FC236}">
                  <a16:creationId xmlns:a16="http://schemas.microsoft.com/office/drawing/2014/main" id="{E31B0CE6-7913-4D1C-AC18-2ED44DF92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2" name="Freeform 40">
              <a:extLst>
                <a:ext uri="{FF2B5EF4-FFF2-40B4-BE49-F238E27FC236}">
                  <a16:creationId xmlns:a16="http://schemas.microsoft.com/office/drawing/2014/main" id="{0F3517CE-D006-4218-9BB0-65269371EF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3" name="Freeform 41">
              <a:extLst>
                <a:ext uri="{FF2B5EF4-FFF2-40B4-BE49-F238E27FC236}">
                  <a16:creationId xmlns:a16="http://schemas.microsoft.com/office/drawing/2014/main" id="{DE7DB798-CAAE-42A3-BDFE-D6AD0E0DA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4" name="Freeform 42">
              <a:extLst>
                <a:ext uri="{FF2B5EF4-FFF2-40B4-BE49-F238E27FC236}">
                  <a16:creationId xmlns:a16="http://schemas.microsoft.com/office/drawing/2014/main" id="{07A53F87-B4E0-4C4E-B913-D336D8993D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5" name="Freeform 43">
              <a:extLst>
                <a:ext uri="{FF2B5EF4-FFF2-40B4-BE49-F238E27FC236}">
                  <a16:creationId xmlns:a16="http://schemas.microsoft.com/office/drawing/2014/main" id="{587D3AD0-B188-4D2E-A497-5180C1F22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6" name="Freeform 44">
              <a:extLst>
                <a:ext uri="{FF2B5EF4-FFF2-40B4-BE49-F238E27FC236}">
                  <a16:creationId xmlns:a16="http://schemas.microsoft.com/office/drawing/2014/main" id="{E8B4429B-56DB-4ED5-8296-1C4EB6AE04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7" name="Rectangle 45">
              <a:extLst>
                <a:ext uri="{FF2B5EF4-FFF2-40B4-BE49-F238E27FC236}">
                  <a16:creationId xmlns:a16="http://schemas.microsoft.com/office/drawing/2014/main" id="{ABBE178E-641F-4008-8760-5134D226A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18" name="Freeform 46">
              <a:extLst>
                <a:ext uri="{FF2B5EF4-FFF2-40B4-BE49-F238E27FC236}">
                  <a16:creationId xmlns:a16="http://schemas.microsoft.com/office/drawing/2014/main" id="{BB7A09DD-4AE2-4235-BCBA-B52CB7986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9" name="Freeform 47">
              <a:extLst>
                <a:ext uri="{FF2B5EF4-FFF2-40B4-BE49-F238E27FC236}">
                  <a16:creationId xmlns:a16="http://schemas.microsoft.com/office/drawing/2014/main" id="{64DBEF94-3525-4008-AD35-D566A238B9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0" name="Freeform 48">
              <a:extLst>
                <a:ext uri="{FF2B5EF4-FFF2-40B4-BE49-F238E27FC236}">
                  <a16:creationId xmlns:a16="http://schemas.microsoft.com/office/drawing/2014/main" id="{1C0CEBA3-32C8-4D37-BBD0-8863B008E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1" name="Freeform 49">
              <a:extLst>
                <a:ext uri="{FF2B5EF4-FFF2-40B4-BE49-F238E27FC236}">
                  <a16:creationId xmlns:a16="http://schemas.microsoft.com/office/drawing/2014/main" id="{D12DBC8B-AE05-43C6-BF30-3F9CDADE9B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2" name="Freeform 50">
              <a:extLst>
                <a:ext uri="{FF2B5EF4-FFF2-40B4-BE49-F238E27FC236}">
                  <a16:creationId xmlns:a16="http://schemas.microsoft.com/office/drawing/2014/main" id="{47D642DC-B097-481B-8F32-671DE6AB5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3" name="Freeform 51">
              <a:extLst>
                <a:ext uri="{FF2B5EF4-FFF2-40B4-BE49-F238E27FC236}">
                  <a16:creationId xmlns:a16="http://schemas.microsoft.com/office/drawing/2014/main" id="{0D7CD8F4-0787-4106-9E76-FF0AFA0AC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4" name="Freeform 52">
              <a:extLst>
                <a:ext uri="{FF2B5EF4-FFF2-40B4-BE49-F238E27FC236}">
                  <a16:creationId xmlns:a16="http://schemas.microsoft.com/office/drawing/2014/main" id="{3ED06726-52C5-468C-BEA2-0194993F8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5" name="Freeform 53">
              <a:extLst>
                <a:ext uri="{FF2B5EF4-FFF2-40B4-BE49-F238E27FC236}">
                  <a16:creationId xmlns:a16="http://schemas.microsoft.com/office/drawing/2014/main" id="{1541CE8F-816C-4189-8522-7AAA7EABD8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6" name="Freeform 54">
              <a:extLst>
                <a:ext uri="{FF2B5EF4-FFF2-40B4-BE49-F238E27FC236}">
                  <a16:creationId xmlns:a16="http://schemas.microsoft.com/office/drawing/2014/main" id="{3D0F8D98-15AC-458C-B872-777F4BBF3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7" name="Freeform 55">
              <a:extLst>
                <a:ext uri="{FF2B5EF4-FFF2-40B4-BE49-F238E27FC236}">
                  <a16:creationId xmlns:a16="http://schemas.microsoft.com/office/drawing/2014/main" id="{C9DE1ACE-C20F-4504-B0A1-5A37CA0D1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8" name="Freeform 56">
              <a:extLst>
                <a:ext uri="{FF2B5EF4-FFF2-40B4-BE49-F238E27FC236}">
                  <a16:creationId xmlns:a16="http://schemas.microsoft.com/office/drawing/2014/main" id="{E4BDEE62-868F-49A1-B97A-DE8EDC86F9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9" name="Freeform 57">
              <a:extLst>
                <a:ext uri="{FF2B5EF4-FFF2-40B4-BE49-F238E27FC236}">
                  <a16:creationId xmlns:a16="http://schemas.microsoft.com/office/drawing/2014/main" id="{B71AB3E3-099B-47DC-AD0D-215F18FD3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0" name="Freeform 58">
              <a:extLst>
                <a:ext uri="{FF2B5EF4-FFF2-40B4-BE49-F238E27FC236}">
                  <a16:creationId xmlns:a16="http://schemas.microsoft.com/office/drawing/2014/main" id="{7D4B7844-C6A2-45AA-9147-C1CEC0CB8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32" name="Group 131">
            <a:extLst>
              <a:ext uri="{FF2B5EF4-FFF2-40B4-BE49-F238E27FC236}">
                <a16:creationId xmlns:a16="http://schemas.microsoft.com/office/drawing/2014/main" id="{176E1971-1C4C-46C8-A821-637664280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3" name="Freeform 32">
              <a:extLst>
                <a:ext uri="{FF2B5EF4-FFF2-40B4-BE49-F238E27FC236}">
                  <a16:creationId xmlns:a16="http://schemas.microsoft.com/office/drawing/2014/main" id="{35FAC14F-8CA0-40F3-ADE4-31DBF8BD7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4" name="Freeform 33">
              <a:extLst>
                <a:ext uri="{FF2B5EF4-FFF2-40B4-BE49-F238E27FC236}">
                  <a16:creationId xmlns:a16="http://schemas.microsoft.com/office/drawing/2014/main" id="{778F8CB9-0C96-4B66-B943-C5BF1A1B5D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5" name="Freeform 34">
              <a:extLst>
                <a:ext uri="{FF2B5EF4-FFF2-40B4-BE49-F238E27FC236}">
                  <a16:creationId xmlns:a16="http://schemas.microsoft.com/office/drawing/2014/main" id="{DB1C8E93-74F9-42A0-B326-E06DC9C584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6" name="Freeform 35">
              <a:extLst>
                <a:ext uri="{FF2B5EF4-FFF2-40B4-BE49-F238E27FC236}">
                  <a16:creationId xmlns:a16="http://schemas.microsoft.com/office/drawing/2014/main" id="{EC6EA429-8E16-49E0-82D7-5846CDA76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7" name="Freeform 36">
              <a:extLst>
                <a:ext uri="{FF2B5EF4-FFF2-40B4-BE49-F238E27FC236}">
                  <a16:creationId xmlns:a16="http://schemas.microsoft.com/office/drawing/2014/main" id="{8F64C508-2357-44C9-93D8-FC81B85AE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8" name="Freeform 37">
              <a:extLst>
                <a:ext uri="{FF2B5EF4-FFF2-40B4-BE49-F238E27FC236}">
                  <a16:creationId xmlns:a16="http://schemas.microsoft.com/office/drawing/2014/main" id="{82F6F3F7-8F51-41B4-AC2B-699593A1F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9" name="Freeform 38">
              <a:extLst>
                <a:ext uri="{FF2B5EF4-FFF2-40B4-BE49-F238E27FC236}">
                  <a16:creationId xmlns:a16="http://schemas.microsoft.com/office/drawing/2014/main" id="{6F2FC65A-DA31-4602-B324-E53F76BD93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0" name="Freeform 39">
              <a:extLst>
                <a:ext uri="{FF2B5EF4-FFF2-40B4-BE49-F238E27FC236}">
                  <a16:creationId xmlns:a16="http://schemas.microsoft.com/office/drawing/2014/main" id="{0E9B7CF9-E3CC-495E-A513-A8A1C2422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1" name="Freeform 40">
              <a:extLst>
                <a:ext uri="{FF2B5EF4-FFF2-40B4-BE49-F238E27FC236}">
                  <a16:creationId xmlns:a16="http://schemas.microsoft.com/office/drawing/2014/main" id="{35C09477-23EA-4E6A-A8C2-5B447B25E9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2" name="Rectangle 41">
              <a:extLst>
                <a:ext uri="{FF2B5EF4-FFF2-40B4-BE49-F238E27FC236}">
                  <a16:creationId xmlns:a16="http://schemas.microsoft.com/office/drawing/2014/main" id="{80A5D070-0FE6-4F72-8077-E259B2D35AE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pic>
        <p:nvPicPr>
          <p:cNvPr id="11" name="Graphic 10" descr="Alterations &amp; Tailoring with solid fill">
            <a:extLst>
              <a:ext uri="{FF2B5EF4-FFF2-40B4-BE49-F238E27FC236}">
                <a16:creationId xmlns:a16="http://schemas.microsoft.com/office/drawing/2014/main" id="{A3ADB674-64FD-AE47-9D56-2C915A0C09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28417" y="1464776"/>
            <a:ext cx="1442423" cy="1442423"/>
          </a:xfrm>
          <a:prstGeom prst="rect">
            <a:avLst/>
          </a:prstGeom>
        </p:spPr>
      </p:pic>
    </p:spTree>
    <p:extLst>
      <p:ext uri="{BB962C8B-B14F-4D97-AF65-F5344CB8AC3E}">
        <p14:creationId xmlns:p14="http://schemas.microsoft.com/office/powerpoint/2010/main" val="151093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EF4763-EB4A-4A35-89EB-AD2763B48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1141413" y="618518"/>
            <a:ext cx="9905998" cy="1478570"/>
          </a:xfrm>
        </p:spPr>
        <p:txBody>
          <a:bodyPr>
            <a:normAutofit/>
          </a:bodyPr>
          <a:lstStyle/>
          <a:p>
            <a:r>
              <a:rPr lang="en-US" dirty="0"/>
              <a:t>Initial thoughts</a:t>
            </a:r>
          </a:p>
        </p:txBody>
      </p:sp>
      <p:graphicFrame>
        <p:nvGraphicFramePr>
          <p:cNvPr id="5" name="Content Placeholder 2">
            <a:extLst>
              <a:ext uri="{FF2B5EF4-FFF2-40B4-BE49-F238E27FC236}">
                <a16:creationId xmlns:a16="http://schemas.microsoft.com/office/drawing/2014/main" id="{B7620DE3-3A6F-4DF8-8F51-63E28D57C9B9}"/>
              </a:ext>
            </a:extLst>
          </p:cNvPr>
          <p:cNvGraphicFramePr>
            <a:graphicFrameLocks noGrp="1"/>
          </p:cNvGraphicFramePr>
          <p:nvPr>
            <p:ph idx="1"/>
            <p:extLst>
              <p:ext uri="{D42A27DB-BD31-4B8C-83A1-F6EECF244321}">
                <p14:modId xmlns:p14="http://schemas.microsoft.com/office/powerpoint/2010/main" val="548760957"/>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67652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92500" lnSpcReduction="20000"/>
          </a:bodyPr>
          <a:lstStyle/>
          <a:p>
            <a:r>
              <a:rPr lang="en-US" sz="1400" dirty="0">
                <a:solidFill>
                  <a:schemeClr val="bg1"/>
                </a:solidFill>
              </a:rPr>
              <a:t>Time series analysis is widely used in fields such as business, economics, finance, science, and engineering.</a:t>
            </a:r>
          </a:p>
          <a:p>
            <a:r>
              <a:rPr lang="en-US" sz="1400" dirty="0">
                <a:solidFill>
                  <a:schemeClr val="bg1"/>
                </a:solidFill>
              </a:rPr>
              <a:t>Our approach seeks to identify shifting economic phase and provide a framework for making asset allocation decisions according to the probability that asset may outperform or underperform.</a:t>
            </a:r>
          </a:p>
          <a:p>
            <a:r>
              <a:rPr lang="en-US" sz="1400" dirty="0">
                <a:solidFill>
                  <a:schemeClr val="bg1"/>
                </a:solidFill>
              </a:rPr>
              <a:t>Temporal Convolutional Networks have recently been applied to time series data where longer term memory of seasonality of the dataset are required</a:t>
            </a:r>
          </a:p>
          <a:p>
            <a:r>
              <a:rPr lang="en-US" sz="1400" dirty="0">
                <a:solidFill>
                  <a:schemeClr val="bg1"/>
                </a:solidFill>
              </a:rPr>
              <a:t>Research Encoder/Decoder and Knowledge Driven Event Embedding </a:t>
            </a:r>
          </a:p>
          <a:p>
            <a:pPr marL="0" indent="0">
              <a:buNone/>
            </a:pPr>
            <a:endParaRPr lang="en-US" sz="14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3"/>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1420894095"/>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B) Research: GA</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r>
              <a:rPr lang="en-US" sz="1400">
                <a:solidFill>
                  <a:srgbClr val="FFFFFF"/>
                </a:solidFill>
              </a:rPr>
              <a:t>The most common task to find parameters at which a particular function reaches its maxima value</a:t>
            </a:r>
          </a:p>
          <a:p>
            <a:pPr lvl="1"/>
            <a:r>
              <a:rPr lang="en-US" sz="1400">
                <a:solidFill>
                  <a:srgbClr val="FFFFFF"/>
                </a:solidFill>
              </a:rPr>
              <a:t>Black-box</a:t>
            </a:r>
          </a:p>
          <a:p>
            <a:pPr lvl="1"/>
            <a:r>
              <a:rPr lang="en-US" sz="1400">
                <a:solidFill>
                  <a:srgbClr val="FFFFFF"/>
                </a:solidFill>
              </a:rPr>
              <a:t>Gene Encoding</a:t>
            </a:r>
          </a:p>
          <a:p>
            <a:pPr lvl="1"/>
            <a:r>
              <a:rPr lang="en-US" sz="1400">
                <a:solidFill>
                  <a:srgbClr val="FFFFFF"/>
                </a:solidFill>
              </a:rPr>
              <a:t>Adaptive GA</a:t>
            </a:r>
          </a:p>
          <a:p>
            <a:r>
              <a:rPr lang="en-US" sz="1400">
                <a:solidFill>
                  <a:srgbClr val="FFFFFF"/>
                </a:solidFill>
              </a:rPr>
              <a:t>Determine fitness function and architecture of genetic algorithms</a:t>
            </a:r>
          </a:p>
          <a:p>
            <a:r>
              <a:rPr lang="en-US" sz="1400">
                <a:solidFill>
                  <a:srgbClr val="FFFFFF"/>
                </a:solidFill>
              </a:rPr>
              <a:t>Can an adaptive approach to selecting GA parameters be applied</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1026" name="Picture 2" descr="Genetic algorithms for feature selection | Neural Designer">
            <a:extLst>
              <a:ext uri="{FF2B5EF4-FFF2-40B4-BE49-F238E27FC236}">
                <a16:creationId xmlns:a16="http://schemas.microsoft.com/office/drawing/2014/main" id="{E29D893B-9BFA-FC40-A30D-F612AAA14E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11778" y="1604521"/>
            <a:ext cx="6844045" cy="36444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8866304"/>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lvl="0"/>
            <a:r>
              <a:rPr lang="en-US" sz="1400" dirty="0">
                <a:solidFill>
                  <a:schemeClr val="bg1"/>
                </a:solidFill>
              </a:rPr>
              <a:t>Apply TCN network design and genetic algorithm approach to time series problem</a:t>
            </a:r>
          </a:p>
          <a:p>
            <a:pPr lvl="0"/>
            <a:r>
              <a:rPr lang="en-US" sz="1400" dirty="0">
                <a:solidFill>
                  <a:schemeClr val="bg1"/>
                </a:solidFill>
              </a:rPr>
              <a:t>Goal: Compare backpropagation to evolutionary approach</a:t>
            </a:r>
          </a:p>
          <a:p>
            <a:pPr lvl="0"/>
            <a:r>
              <a:rPr lang="en-US" sz="1400" dirty="0">
                <a:solidFill>
                  <a:schemeClr val="bg1"/>
                </a:solidFill>
              </a:rPr>
              <a:t>Output experiments across</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aphicFrame>
        <p:nvGraphicFramePr>
          <p:cNvPr id="16" name="Diagram 15">
            <a:extLst>
              <a:ext uri="{FF2B5EF4-FFF2-40B4-BE49-F238E27FC236}">
                <a16:creationId xmlns:a16="http://schemas.microsoft.com/office/drawing/2014/main" id="{D0255BD7-804A-7F46-A96D-AE6D4EA86C5B}"/>
              </a:ext>
            </a:extLst>
          </p:cNvPr>
          <p:cNvGraphicFramePr/>
          <p:nvPr>
            <p:extLst>
              <p:ext uri="{D42A27DB-BD31-4B8C-83A1-F6EECF244321}">
                <p14:modId xmlns:p14="http://schemas.microsoft.com/office/powerpoint/2010/main" val="3863572841"/>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35377590"/>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D)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77500" lnSpcReduction="20000"/>
          </a:bodyPr>
          <a:lstStyle/>
          <a:p>
            <a:pPr lvl="0"/>
            <a:r>
              <a:rPr lang="en-US" dirty="0">
                <a:solidFill>
                  <a:schemeClr val="bg1"/>
                </a:solidFill>
              </a:rPr>
              <a:t>Knowledge driven events (negative effects causing abrupt changes)</a:t>
            </a:r>
          </a:p>
          <a:p>
            <a:pPr lvl="1"/>
            <a:r>
              <a:rPr lang="en-US" dirty="0">
                <a:solidFill>
                  <a:schemeClr val="bg1"/>
                </a:solidFill>
              </a:rPr>
              <a:t>Incorporate abrupt model (negative effect)</a:t>
            </a:r>
          </a:p>
          <a:p>
            <a:pPr lvl="0"/>
            <a:r>
              <a:rPr lang="en-US" dirty="0">
                <a:solidFill>
                  <a:schemeClr val="bg1"/>
                </a:solidFill>
              </a:rPr>
              <a:t>Continuous learning (stream real-time data)</a:t>
            </a:r>
          </a:p>
          <a:p>
            <a:pPr lvl="0"/>
            <a:r>
              <a:rPr lang="en-US" dirty="0">
                <a:solidFill>
                  <a:schemeClr val="bg1"/>
                </a:solidFill>
              </a:rPr>
              <a:t>Output experiments across more recent designs (knowledge graphs / news events / current stock data)  </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aphicFrame>
        <p:nvGraphicFramePr>
          <p:cNvPr id="36" name="Diagram 35">
            <a:extLst>
              <a:ext uri="{FF2B5EF4-FFF2-40B4-BE49-F238E27FC236}">
                <a16:creationId xmlns:a16="http://schemas.microsoft.com/office/drawing/2014/main" id="{4ECE9990-1C25-9E4E-A43F-ADB916274466}"/>
              </a:ext>
            </a:extLst>
          </p:cNvPr>
          <p:cNvGraphicFramePr/>
          <p:nvPr>
            <p:extLst>
              <p:ext uri="{D42A27DB-BD31-4B8C-83A1-F6EECF244321}">
                <p14:modId xmlns:p14="http://schemas.microsoft.com/office/powerpoint/2010/main" val="3391822877"/>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2359055"/>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6"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17"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4"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5"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9"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0"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40"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41"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42"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43"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44"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45"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46"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47"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48"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49"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50"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51"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52"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53"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54"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55"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56"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57"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58"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59"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60"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61"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62"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63"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64"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65"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66"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grpSp>
      <p:grpSp>
        <p:nvGrpSpPr>
          <p:cNvPr id="68" name="Group 67">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9" name="Rectangle 68">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sp>
        <p:nvSpPr>
          <p:cNvPr id="72"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4" name="Group 73">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75"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6"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7"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4" name="Title 3">
            <a:extLst>
              <a:ext uri="{FF2B5EF4-FFF2-40B4-BE49-F238E27FC236}">
                <a16:creationId xmlns:a16="http://schemas.microsoft.com/office/drawing/2014/main" id="{1ACBDC03-E77F-024B-B72E-24B3E98A61BD}"/>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a:solidFill>
                  <a:srgbClr val="FFFFFF"/>
                </a:solidFill>
              </a:rPr>
              <a:t>Appendix</a:t>
            </a:r>
          </a:p>
        </p:txBody>
      </p:sp>
      <p:sp>
        <p:nvSpPr>
          <p:cNvPr id="5" name="Text Placeholder 4">
            <a:extLst>
              <a:ext uri="{FF2B5EF4-FFF2-40B4-BE49-F238E27FC236}">
                <a16:creationId xmlns:a16="http://schemas.microsoft.com/office/drawing/2014/main" id="{95BF8921-7C54-B247-9D03-E67C9AAF439F}"/>
              </a:ext>
            </a:extLst>
          </p:cNvPr>
          <p:cNvSpPr>
            <a:spLocks noGrp="1"/>
          </p:cNvSpPr>
          <p:nvPr>
            <p:ph type="body" idx="1"/>
          </p:nvPr>
        </p:nvSpPr>
        <p:spPr>
          <a:xfrm>
            <a:off x="2667001" y="3602038"/>
            <a:ext cx="6857999" cy="953029"/>
          </a:xfrm>
        </p:spPr>
        <p:txBody>
          <a:bodyPr vert="horz" lIns="91440" tIns="45720" rIns="91440" bIns="45720" rtlCol="0">
            <a:normAutofit/>
          </a:bodyPr>
          <a:lstStyle/>
          <a:p>
            <a:pPr algn="ctr"/>
            <a:r>
              <a:rPr lang="en-US" sz="2000" dirty="0">
                <a:solidFill>
                  <a:schemeClr val="bg2"/>
                </a:solidFill>
              </a:rPr>
              <a:t>Charts</a:t>
            </a:r>
          </a:p>
        </p:txBody>
      </p:sp>
    </p:spTree>
    <p:extLst>
      <p:ext uri="{BB962C8B-B14F-4D97-AF65-F5344CB8AC3E}">
        <p14:creationId xmlns:p14="http://schemas.microsoft.com/office/powerpoint/2010/main" val="25578668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316660102"/>
              </p:ext>
            </p:extLst>
          </p:nvPr>
        </p:nvGraphicFramePr>
        <p:xfrm>
          <a:off x="4175923" y="30480"/>
          <a:ext cx="7803100" cy="6591186"/>
        </p:xfrm>
        <a:graphic>
          <a:graphicData uri="http://schemas.openxmlformats.org/drawingml/2006/table">
            <a:tbl>
              <a:tblPr firstRow="1" bandRow="1">
                <a:tableStyleId>{5C22544A-7EE6-4342-B048-85BDC9FD1C3A}</a:tableStyleId>
              </a:tblPr>
              <a:tblGrid>
                <a:gridCol w="1515167">
                  <a:extLst>
                    <a:ext uri="{9D8B030D-6E8A-4147-A177-3AD203B41FA5}">
                      <a16:colId xmlns:a16="http://schemas.microsoft.com/office/drawing/2014/main" val="3004956712"/>
                    </a:ext>
                  </a:extLst>
                </a:gridCol>
                <a:gridCol w="3686900">
                  <a:extLst>
                    <a:ext uri="{9D8B030D-6E8A-4147-A177-3AD203B41FA5}">
                      <a16:colId xmlns:a16="http://schemas.microsoft.com/office/drawing/2014/main" val="2212992145"/>
                    </a:ext>
                  </a:extLst>
                </a:gridCol>
                <a:gridCol w="2601033">
                  <a:extLst>
                    <a:ext uri="{9D8B030D-6E8A-4147-A177-3AD203B41FA5}">
                      <a16:colId xmlns:a16="http://schemas.microsoft.com/office/drawing/2014/main" val="1853068737"/>
                    </a:ext>
                  </a:extLst>
                </a:gridCol>
              </a:tblGrid>
              <a:tr h="296352">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450970">
                <a:tc>
                  <a:txBody>
                    <a:bodyPr/>
                    <a:lstStyle/>
                    <a:p>
                      <a:r>
                        <a:rPr lang="en-US" sz="1200" dirty="0"/>
                        <a:t>1</a:t>
                      </a:r>
                    </a:p>
                  </a:txBody>
                  <a:tcPr marL="167640" marR="167640" marT="83820" marB="83820"/>
                </a:tc>
                <a:tc>
                  <a:txBody>
                    <a:bodyPr/>
                    <a:lstStyle/>
                    <a:p>
                      <a:r>
                        <a:rPr lang="en-US" sz="1200" dirty="0"/>
                        <a:t>Temporal Convolutional Network Analysis</a:t>
                      </a:r>
                    </a:p>
                    <a:p>
                      <a:r>
                        <a:rPr lang="en-US" sz="1200" dirty="0">
                          <a:solidFill>
                            <a:schemeClr val="tx2"/>
                          </a:solidFill>
                          <a:hlinkClick r:id="rId4">
                            <a:extLst>
                              <a:ext uri="{A12FA001-AC4F-418D-AE19-62706E023703}">
                                <ahyp:hlinkClr xmlns:ahyp="http://schemas.microsoft.com/office/drawing/2018/hyperlinkcolor" val="tx"/>
                              </a:ext>
                            </a:extLst>
                          </a:hlinkClick>
                        </a:rPr>
                        <a:t>https://github.com/unit8co/darts</a:t>
                      </a:r>
                      <a:r>
                        <a:rPr lang="en-US" sz="1200" dirty="0">
                          <a:solidFill>
                            <a:schemeClr val="tx2"/>
                          </a:solidFill>
                        </a:rPr>
                        <a:t> </a:t>
                      </a:r>
                    </a:p>
                  </a:txBody>
                  <a:tcPr marL="167640" marR="167640" marT="83820" marB="83820"/>
                </a:tc>
                <a:tc>
                  <a:txBody>
                    <a:bodyPr/>
                    <a:lstStyle/>
                    <a:p>
                      <a:r>
                        <a:rPr lang="en-US" sz="1200" dirty="0"/>
                        <a:t>Schedule</a:t>
                      </a:r>
                    </a:p>
                  </a:txBody>
                  <a:tcPr marL="167640" marR="167640" marT="83820" marB="83820"/>
                </a:tc>
                <a:extLst>
                  <a:ext uri="{0D108BD9-81ED-4DB2-BD59-A6C34878D82A}">
                    <a16:rowId xmlns:a16="http://schemas.microsoft.com/office/drawing/2014/main" val="2093849513"/>
                  </a:ext>
                </a:extLst>
              </a:tr>
              <a:tr h="1069444">
                <a:tc>
                  <a:txBody>
                    <a:bodyPr/>
                    <a:lstStyle/>
                    <a:p>
                      <a:r>
                        <a:rPr lang="en-US" sz="1200" dirty="0"/>
                        <a:t>2/3</a:t>
                      </a:r>
                    </a:p>
                  </a:txBody>
                  <a:tcPr marL="167640" marR="167640" marT="83820" marB="83820"/>
                </a:tc>
                <a:tc>
                  <a:txBody>
                    <a:bodyPr/>
                    <a:lstStyle/>
                    <a:p>
                      <a:r>
                        <a:rPr lang="en-US" sz="1200" dirty="0"/>
                        <a:t>Standard TCN - Dilated Convolutional Layers</a:t>
                      </a:r>
                    </a:p>
                    <a:p>
                      <a:r>
                        <a:rPr lang="en-US" sz="1200" dirty="0">
                          <a:solidFill>
                            <a:schemeClr val="tx2"/>
                          </a:solidFill>
                          <a:hlinkClick r:id="rId5">
                            <a:extLst>
                              <a:ext uri="{A12FA001-AC4F-418D-AE19-62706E023703}">
                                <ahyp:hlinkClr xmlns:ahyp="http://schemas.microsoft.com/office/drawing/2018/hyperlinkcolor" val="tx"/>
                              </a:ext>
                            </a:extLst>
                          </a:hlinkClick>
                        </a:rPr>
                        <a:t>https://towardsdatascience.com/temporal-coils-intro-to-temporal-convolutional-networks-for-time-series-forecasting-in-python-5907c04febc6</a:t>
                      </a:r>
                      <a:r>
                        <a:rPr lang="en-US" sz="1200" dirty="0">
                          <a:solidFill>
                            <a:schemeClr val="tx2"/>
                          </a:solidFill>
                        </a:rPr>
                        <a:t> </a:t>
                      </a:r>
                    </a:p>
                    <a:p>
                      <a:r>
                        <a:rPr lang="en-US" sz="1200" dirty="0">
                          <a:solidFill>
                            <a:schemeClr val="tx2"/>
                          </a:solidFill>
                          <a:hlinkClick r:id="rId6">
                            <a:extLst>
                              <a:ext uri="{A12FA001-AC4F-418D-AE19-62706E023703}">
                                <ahyp:hlinkClr xmlns:ahyp="http://schemas.microsoft.com/office/drawing/2018/hyperlinkcolor" val="tx"/>
                              </a:ext>
                            </a:extLst>
                          </a:hlinkClick>
                        </a:rPr>
                        <a:t>https://github.com/philipperemy/keras-tcn</a:t>
                      </a:r>
                      <a:r>
                        <a:rPr lang="en-US" sz="1200" dirty="0">
                          <a:solidFill>
                            <a:schemeClr val="tx2"/>
                          </a:solidFill>
                        </a:rPr>
                        <a:t> </a:t>
                      </a:r>
                    </a:p>
                    <a:p>
                      <a:r>
                        <a:rPr lang="en-US" sz="1200" dirty="0">
                          <a:solidFill>
                            <a:schemeClr val="tx2"/>
                          </a:solidFill>
                          <a:hlinkClick r:id="rId7">
                            <a:extLst>
                              <a:ext uri="{A12FA001-AC4F-418D-AE19-62706E023703}">
                                <ahyp:hlinkClr xmlns:ahyp="http://schemas.microsoft.com/office/drawing/2018/hyperlinkcolor" val="tx"/>
                              </a:ext>
                            </a:extLst>
                          </a:hlinkClick>
                        </a:rPr>
                        <a:t>https://www.frbsf.org/economic-research/indicators-data/daily-news-sentiment-index/</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4091832062"/>
                  </a:ext>
                </a:extLst>
              </a:tr>
              <a:tr h="605589">
                <a:tc>
                  <a:txBody>
                    <a:bodyPr/>
                    <a:lstStyle/>
                    <a:p>
                      <a:r>
                        <a:rPr lang="en-US" sz="1200" dirty="0"/>
                        <a:t>4/5</a:t>
                      </a:r>
                    </a:p>
                  </a:txBody>
                  <a:tcPr marL="167640" marR="167640" marT="83820" marB="83820"/>
                </a:tc>
                <a:tc>
                  <a:txBody>
                    <a:bodyPr/>
                    <a:lstStyle/>
                    <a:p>
                      <a:r>
                        <a:rPr lang="en-US" sz="1200" dirty="0"/>
                        <a:t>Deep TCN</a:t>
                      </a:r>
                    </a:p>
                    <a:p>
                      <a:r>
                        <a:rPr lang="en-US" sz="1200" dirty="0">
                          <a:solidFill>
                            <a:schemeClr val="tx2"/>
                          </a:solidFill>
                          <a:hlinkClick r:id="rId8">
                            <a:extLst>
                              <a:ext uri="{A12FA001-AC4F-418D-AE19-62706E023703}">
                                <ahyp:hlinkClr xmlns:ahyp="http://schemas.microsoft.com/office/drawing/2018/hyperlinkcolor" val="tx"/>
                              </a:ext>
                            </a:extLst>
                          </a:hlinkClick>
                        </a:rPr>
                        <a:t>http://www.gm.fh-koeln.de/ciopwebpub/Thill20a.d/bioma2020-tcn.pdf</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3605024853"/>
                  </a:ext>
                </a:extLst>
              </a:tr>
              <a:tr h="760207">
                <a:tc>
                  <a:txBody>
                    <a:bodyPr/>
                    <a:lstStyle/>
                    <a:p>
                      <a:r>
                        <a:rPr lang="en-US" sz="1200" dirty="0"/>
                        <a:t>6/7</a:t>
                      </a:r>
                    </a:p>
                  </a:txBody>
                  <a:tcPr marL="167640" marR="167640" marT="83820" marB="83820"/>
                </a:tc>
                <a:tc>
                  <a:txBody>
                    <a:bodyPr/>
                    <a:lstStyle/>
                    <a:p>
                      <a:r>
                        <a:rPr lang="en-US" sz="1200" dirty="0">
                          <a:solidFill>
                            <a:schemeClr val="tx1"/>
                          </a:solidFill>
                        </a:rPr>
                        <a:t>N-BEAT - Neural Basis Expansion Analysis Time Series Forecasting</a:t>
                      </a:r>
                    </a:p>
                    <a:p>
                      <a:r>
                        <a:rPr lang="en-US" sz="1200" dirty="0">
                          <a:solidFill>
                            <a:schemeClr val="tx2"/>
                          </a:solidFill>
                          <a:hlinkClick r:id="rId9">
                            <a:extLst>
                              <a:ext uri="{A12FA001-AC4F-418D-AE19-62706E023703}">
                                <ahyp:hlinkClr xmlns:ahyp="http://schemas.microsoft.com/office/drawing/2018/hyperlinkcolor" val="tx"/>
                              </a:ext>
                            </a:extLst>
                          </a:hlinkClick>
                        </a:rPr>
                        <a:t>https://unit8co.github.io/darts/examples/07-NBEATS-examples.html</a:t>
                      </a:r>
                      <a:r>
                        <a:rPr lang="en-US" sz="1200" dirty="0">
                          <a:solidFill>
                            <a:schemeClr val="tx2"/>
                          </a:solidFill>
                        </a:rPr>
                        <a:t> </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2448084391"/>
                  </a:ext>
                </a:extLst>
              </a:tr>
              <a:tr h="1687917">
                <a:tc>
                  <a:txBody>
                    <a:bodyPr/>
                    <a:lstStyle/>
                    <a:p>
                      <a:r>
                        <a:rPr lang="en-US" sz="1200" dirty="0"/>
                        <a:t>8/9</a:t>
                      </a:r>
                    </a:p>
                  </a:txBody>
                  <a:tcPr marL="167640" marR="167640" marT="83820" marB="83820"/>
                </a:tc>
                <a:tc>
                  <a:txBody>
                    <a:bodyPr/>
                    <a:lstStyle/>
                    <a:p>
                      <a:r>
                        <a:rPr lang="en-US" sz="1200" dirty="0"/>
                        <a:t>Temporal </a:t>
                      </a:r>
                      <a:r>
                        <a:rPr lang="en-US" sz="1200"/>
                        <a:t>Fusion Transformer</a:t>
                      </a:r>
                      <a:endParaRPr lang="en-US" sz="1200" dirty="0"/>
                    </a:p>
                    <a:p>
                      <a:r>
                        <a:rPr lang="en-US" sz="1200" dirty="0">
                          <a:solidFill>
                            <a:schemeClr val="tx2"/>
                          </a:solidFill>
                          <a:hlinkClick r:id="rId10">
                            <a:extLst>
                              <a:ext uri="{A12FA001-AC4F-418D-AE19-62706E023703}">
                                <ahyp:hlinkClr xmlns:ahyp="http://schemas.microsoft.com/office/drawing/2018/hyperlinkcolor" val="tx"/>
                              </a:ext>
                            </a:extLst>
                          </a:hlinkClick>
                        </a:rPr>
                        <a:t>https://ai.googleblog.com/2021/12/interpretable-deep-learning-for-time.html</a:t>
                      </a:r>
                      <a:r>
                        <a:rPr lang="en-US" sz="1200" dirty="0">
                          <a:solidFill>
                            <a:schemeClr val="tx2"/>
                          </a:solidFill>
                        </a:rPr>
                        <a:t> </a:t>
                      </a:r>
                    </a:p>
                    <a:p>
                      <a:r>
                        <a:rPr lang="en-US" sz="1200" dirty="0">
                          <a:solidFill>
                            <a:schemeClr val="tx2"/>
                          </a:solidFill>
                          <a:hlinkClick r:id="rId11">
                            <a:extLst>
                              <a:ext uri="{A12FA001-AC4F-418D-AE19-62706E023703}">
                                <ahyp:hlinkClr xmlns:ahyp="http://schemas.microsoft.com/office/drawing/2018/hyperlinkcolor" val="tx"/>
                              </a:ext>
                            </a:extLst>
                          </a:hlinkClick>
                        </a:rPr>
                        <a:t>https://towardsdatascience.com/temporal-fusion-transformer-a-primer-on-deep-forecasting-in-python-4eb37f3f3594</a:t>
                      </a:r>
                      <a:r>
                        <a:rPr lang="en-US" sz="1200" dirty="0">
                          <a:solidFill>
                            <a:schemeClr val="tx2"/>
                          </a:solidFill>
                        </a:rPr>
                        <a:t> </a:t>
                      </a:r>
                    </a:p>
                    <a:p>
                      <a:r>
                        <a:rPr lang="en-US" sz="1200" dirty="0">
                          <a:solidFill>
                            <a:schemeClr val="tx2"/>
                          </a:solidFill>
                          <a:hlinkClick r:id="rId12">
                            <a:extLst>
                              <a:ext uri="{A12FA001-AC4F-418D-AE19-62706E023703}">
                                <ahyp:hlinkClr xmlns:ahyp="http://schemas.microsoft.com/office/drawing/2018/hyperlinkcolor" val="tx"/>
                              </a:ext>
                            </a:extLst>
                          </a:hlinkClick>
                        </a:rPr>
                        <a:t>https://unit8co.github.io/darts/examples/13-TFT-examples.html</a:t>
                      </a:r>
                      <a:r>
                        <a:rPr lang="en-US" sz="1200" dirty="0">
                          <a:solidFill>
                            <a:schemeClr val="tx2"/>
                          </a:solidFill>
                        </a:rPr>
                        <a:t> </a:t>
                      </a:r>
                    </a:p>
                  </a:txBody>
                  <a:tcPr marL="167640" marR="167640" marT="83820" marB="83820"/>
                </a:tc>
                <a:tc>
                  <a:txBody>
                    <a:bodyPr/>
                    <a:lstStyle/>
                    <a:p>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3418794744"/>
                  </a:ext>
                </a:extLst>
              </a:tr>
              <a:tr h="296352">
                <a:tc>
                  <a:txBody>
                    <a:bodyPr/>
                    <a:lstStyle/>
                    <a:p>
                      <a:r>
                        <a:rPr lang="en-US" sz="1200" dirty="0"/>
                        <a:t>10</a:t>
                      </a:r>
                    </a:p>
                  </a:txBody>
                  <a:tcPr marL="167640" marR="167640" marT="83820" marB="83820"/>
                </a:tc>
                <a:tc>
                  <a:txBody>
                    <a:bodyPr/>
                    <a:lstStyle/>
                    <a:p>
                      <a:r>
                        <a:rPr lang="en-US" sz="1200" dirty="0"/>
                        <a:t>Spring Break</a:t>
                      </a: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2734885658"/>
                  </a:ext>
                </a:extLst>
              </a:tr>
              <a:tr h="605589">
                <a:tc>
                  <a:txBody>
                    <a:bodyPr/>
                    <a:lstStyle/>
                    <a:p>
                      <a:r>
                        <a:rPr lang="en-US" sz="1200" dirty="0"/>
                        <a:t>11/12/13</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Goal: Best Network for Temporal prediction of time series data (e.g. market data)</a:t>
                      </a:r>
                    </a:p>
                  </a:txBody>
                  <a:tcPr marL="167640" marR="167640" marT="83820" marB="83820"/>
                </a:tc>
                <a:tc>
                  <a:txBody>
                    <a:bodyPr/>
                    <a:lstStyle/>
                    <a:p>
                      <a:r>
                        <a:rPr lang="en-US" sz="1200" dirty="0"/>
                        <a:t>Summary of results </a:t>
                      </a:r>
                    </a:p>
                  </a:txBody>
                  <a:tcPr marL="167640" marR="167640" marT="83820" marB="83820"/>
                </a:tc>
                <a:extLst>
                  <a:ext uri="{0D108BD9-81ED-4DB2-BD59-A6C34878D82A}">
                    <a16:rowId xmlns:a16="http://schemas.microsoft.com/office/drawing/2014/main" val="2127929524"/>
                  </a:ext>
                </a:extLst>
              </a:tr>
            </a:tbl>
          </a:graphicData>
        </a:graphic>
      </p:graphicFrame>
      <p:pic>
        <p:nvPicPr>
          <p:cNvPr id="5" name="Graphic 4" descr="Checkbox Checked with solid fill">
            <a:extLst>
              <a:ext uri="{FF2B5EF4-FFF2-40B4-BE49-F238E27FC236}">
                <a16:creationId xmlns:a16="http://schemas.microsoft.com/office/drawing/2014/main" id="{078F9A96-76A8-FB49-BF74-90BB7E0626E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1354"/>
            <a:ext cx="647700" cy="647700"/>
          </a:xfrm>
          <a:prstGeom prst="rect">
            <a:avLst/>
          </a:prstGeom>
        </p:spPr>
      </p:pic>
      <p:pic>
        <p:nvPicPr>
          <p:cNvPr id="65" name="Graphic 64" descr="Checkbox Checked with solid fill">
            <a:extLst>
              <a:ext uri="{FF2B5EF4-FFF2-40B4-BE49-F238E27FC236}">
                <a16:creationId xmlns:a16="http://schemas.microsoft.com/office/drawing/2014/main" id="{CA48A761-9F7A-E941-9659-60B98CEBA03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899048"/>
            <a:ext cx="647700" cy="647700"/>
          </a:xfrm>
          <a:prstGeom prst="rect">
            <a:avLst/>
          </a:prstGeom>
        </p:spPr>
      </p:pic>
      <p:pic>
        <p:nvPicPr>
          <p:cNvPr id="66" name="Graphic 65" descr="Checkbox Checked with solid fill">
            <a:extLst>
              <a:ext uri="{FF2B5EF4-FFF2-40B4-BE49-F238E27FC236}">
                <a16:creationId xmlns:a16="http://schemas.microsoft.com/office/drawing/2014/main" id="{8347E073-F0C5-EE4A-BA86-33CC139B737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2355579"/>
            <a:ext cx="647700" cy="647700"/>
          </a:xfrm>
          <a:prstGeom prst="rect">
            <a:avLst/>
          </a:prstGeom>
        </p:spPr>
      </p:pic>
    </p:spTree>
    <p:extLst>
      <p:ext uri="{BB962C8B-B14F-4D97-AF65-F5344CB8AC3E}">
        <p14:creationId xmlns:p14="http://schemas.microsoft.com/office/powerpoint/2010/main" val="986327258"/>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8036041" y="618518"/>
            <a:ext cx="3281003" cy="1478570"/>
          </a:xfrm>
        </p:spPr>
        <p:txBody>
          <a:bodyPr anchor="b">
            <a:normAutofit/>
          </a:bodyPr>
          <a:lstStyle/>
          <a:p>
            <a:r>
              <a:rPr lang="en-US" sz="2800"/>
              <a:t>Newer concepts</a:t>
            </a:r>
            <a:endParaRPr lang="en-US" sz="2800" dirty="0"/>
          </a:p>
        </p:txBody>
      </p:sp>
      <p:sp>
        <p:nvSpPr>
          <p:cNvPr id="3076"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7DEAD9B-1DE4-CB41-9394-66C1F8746D8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782994"/>
            <a:ext cx="2974328" cy="328655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32059DF-D114-3F43-B6DF-4B92863983C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257042" y="2203078"/>
            <a:ext cx="2974328" cy="244638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2FA4865-BC7A-3143-88A0-D9681F39A13B}"/>
              </a:ext>
            </a:extLst>
          </p:cNvPr>
          <p:cNvSpPr>
            <a:spLocks noGrp="1"/>
          </p:cNvSpPr>
          <p:nvPr>
            <p:ph idx="1"/>
          </p:nvPr>
        </p:nvSpPr>
        <p:spPr>
          <a:xfrm>
            <a:off x="8036041" y="2249487"/>
            <a:ext cx="3281004" cy="3541714"/>
          </a:xfrm>
        </p:spPr>
        <p:txBody>
          <a:bodyPr>
            <a:normAutofit/>
          </a:bodyPr>
          <a:lstStyle/>
          <a:p>
            <a:pPr lvl="1"/>
            <a:endParaRPr lang="en-US" sz="1800"/>
          </a:p>
          <a:p>
            <a:pPr marL="457200" lvl="1" indent="0">
              <a:buNone/>
            </a:pPr>
            <a:endParaRPr lang="en-US" sz="1800"/>
          </a:p>
        </p:txBody>
      </p:sp>
    </p:spTree>
    <p:extLst>
      <p:ext uri="{BB962C8B-B14F-4D97-AF65-F5344CB8AC3E}">
        <p14:creationId xmlns:p14="http://schemas.microsoft.com/office/powerpoint/2010/main" val="1591145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2840167154"/>
              </p:ext>
            </p:extLst>
          </p:nvPr>
        </p:nvGraphicFramePr>
        <p:xfrm>
          <a:off x="4246121" y="161383"/>
          <a:ext cx="7732902" cy="1745829"/>
        </p:xfrm>
        <a:graphic>
          <a:graphicData uri="http://schemas.openxmlformats.org/drawingml/2006/table">
            <a:tbl>
              <a:tblPr firstRow="1" bandRow="1">
                <a:tableStyleId>{5C22544A-7EE6-4342-B048-85BDC9FD1C3A}</a:tableStyleId>
              </a:tblPr>
              <a:tblGrid>
                <a:gridCol w="1501536">
                  <a:extLst>
                    <a:ext uri="{9D8B030D-6E8A-4147-A177-3AD203B41FA5}">
                      <a16:colId xmlns:a16="http://schemas.microsoft.com/office/drawing/2014/main" val="3004956712"/>
                    </a:ext>
                  </a:extLst>
                </a:gridCol>
                <a:gridCol w="3653732">
                  <a:extLst>
                    <a:ext uri="{9D8B030D-6E8A-4147-A177-3AD203B41FA5}">
                      <a16:colId xmlns:a16="http://schemas.microsoft.com/office/drawing/2014/main" val="2212992145"/>
                    </a:ext>
                  </a:extLst>
                </a:gridCol>
                <a:gridCol w="2577634">
                  <a:extLst>
                    <a:ext uri="{9D8B030D-6E8A-4147-A177-3AD203B41FA5}">
                      <a16:colId xmlns:a16="http://schemas.microsoft.com/office/drawing/2014/main" val="1853068737"/>
                    </a:ext>
                  </a:extLst>
                </a:gridCol>
              </a:tblGrid>
              <a:tr h="0">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679029">
                <a:tc>
                  <a:txBody>
                    <a:bodyPr/>
                    <a:lstStyle/>
                    <a:p>
                      <a:r>
                        <a:rPr lang="en-US" sz="1200" dirty="0"/>
                        <a:t>14/15</a:t>
                      </a:r>
                    </a:p>
                  </a:txBody>
                  <a:tcPr marL="167640" marR="167640" marT="83820" marB="83820"/>
                </a:tc>
                <a:tc>
                  <a:txBody>
                    <a:bodyPr/>
                    <a:lstStyle/>
                    <a:p>
                      <a:r>
                        <a:rPr lang="en-US" sz="1200" dirty="0"/>
                        <a:t>Knowledge-Driven Based event embedding </a:t>
                      </a:r>
                    </a:p>
                    <a:p>
                      <a:r>
                        <a:rPr lang="en-US" sz="1200" b="0" i="0" kern="1200" dirty="0" err="1">
                          <a:solidFill>
                            <a:schemeClr val="tx1"/>
                          </a:solidFill>
                          <a:effectLst/>
                          <a:latin typeface="+mn-lt"/>
                          <a:ea typeface="+mn-ea"/>
                          <a:cs typeface="+mn-cs"/>
                        </a:rPr>
                        <a:t>Paulheim</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4">
                            <a:extLst>
                              <a:ext uri="{A12FA001-AC4F-418D-AE19-62706E023703}">
                                <ahyp:hlinkClr xmlns:ahyp="http://schemas.microsoft.com/office/drawing/2018/hyperlinkcolor" val="tx"/>
                              </a:ext>
                            </a:extLst>
                          </a:hlinkClick>
                        </a:rPr>
                        <a:t>2016</a:t>
                      </a:r>
                      <a:r>
                        <a:rPr lang="en-US" sz="1200" b="0" i="0" kern="1200" dirty="0">
                          <a:solidFill>
                            <a:schemeClr val="tx1"/>
                          </a:solidFill>
                          <a:effectLst/>
                          <a:latin typeface="+mn-lt"/>
                          <a:ea typeface="+mn-ea"/>
                          <a:cs typeface="+mn-cs"/>
                        </a:rPr>
                        <a:t>) http://</a:t>
                      </a:r>
                      <a:r>
                        <a:rPr lang="en-US" sz="1200" b="0" i="0" kern="1200" dirty="0" err="1">
                          <a:solidFill>
                            <a:schemeClr val="tx1"/>
                          </a:solidFill>
                          <a:effectLst/>
                          <a:latin typeface="+mn-lt"/>
                          <a:ea typeface="+mn-ea"/>
                          <a:cs typeface="+mn-cs"/>
                        </a:rPr>
                        <a:t>www.semantic</a:t>
                      </a:r>
                      <a:r>
                        <a:rPr lang="en-US" sz="1200" b="0" i="0" kern="1200" dirty="0">
                          <a:solidFill>
                            <a:schemeClr val="tx1"/>
                          </a:solidFill>
                          <a:effectLst/>
                          <a:latin typeface="+mn-lt"/>
                          <a:ea typeface="+mn-ea"/>
                          <a:cs typeface="+mn-cs"/>
                        </a:rPr>
                        <a:t>-web-</a:t>
                      </a:r>
                      <a:r>
                        <a:rPr lang="en-US" sz="1200" b="0" i="0" kern="1200" dirty="0" err="1">
                          <a:solidFill>
                            <a:schemeClr val="tx1"/>
                          </a:solidFill>
                          <a:effectLst/>
                          <a:latin typeface="+mn-lt"/>
                          <a:ea typeface="+mn-ea"/>
                          <a:cs typeface="+mn-cs"/>
                        </a:rPr>
                        <a:t>journal.net</a:t>
                      </a:r>
                      <a:r>
                        <a:rPr lang="en-US" sz="1200" b="0" i="0" kern="1200" dirty="0">
                          <a:solidFill>
                            <a:schemeClr val="tx1"/>
                          </a:solidFill>
                          <a:effectLst/>
                          <a:latin typeface="+mn-lt"/>
                          <a:ea typeface="+mn-ea"/>
                          <a:cs typeface="+mn-cs"/>
                        </a:rPr>
                        <a:t>/system/files/swj1167.pdf</a:t>
                      </a:r>
                      <a:endParaRPr lang="en-US" sz="1000" dirty="0">
                        <a:solidFill>
                          <a:schemeClr val="tx1"/>
                        </a:solidFill>
                        <a:latin typeface="+mn-lt"/>
                      </a:endParaRPr>
                    </a:p>
                  </a:txBody>
                  <a:tcPr marL="167640" marR="167640" marT="83820" marB="83820"/>
                </a:tc>
                <a:tc>
                  <a:txBody>
                    <a:bodyPr/>
                    <a:lstStyle/>
                    <a:p>
                      <a:r>
                        <a:rPr lang="en-US" sz="1200" dirty="0"/>
                        <a:t>Design of embedding</a:t>
                      </a:r>
                    </a:p>
                  </a:txBody>
                  <a:tcPr marL="167640" marR="167640" marT="83820" marB="83820"/>
                </a:tc>
                <a:extLst>
                  <a:ext uri="{0D108BD9-81ED-4DB2-BD59-A6C34878D82A}">
                    <a16:rowId xmlns:a16="http://schemas.microsoft.com/office/drawing/2014/main" val="2093849513"/>
                  </a:ext>
                </a:extLst>
              </a:tr>
              <a:tr h="679029">
                <a:tc>
                  <a:txBody>
                    <a:bodyPr/>
                    <a:lstStyle/>
                    <a:p>
                      <a:r>
                        <a:rPr lang="en-US" sz="1200" dirty="0"/>
                        <a:t>16</a:t>
                      </a:r>
                    </a:p>
                  </a:txBody>
                  <a:tcPr marL="167640" marR="167640" marT="83820" marB="83820"/>
                </a:tc>
                <a:tc>
                  <a:txBody>
                    <a:bodyPr/>
                    <a:lstStyle/>
                    <a:p>
                      <a:r>
                        <a:rPr lang="en-US" sz="1200" dirty="0"/>
                        <a:t>Prepare for phase 2</a:t>
                      </a:r>
                      <a:endParaRPr lang="en-US" sz="1200" dirty="0">
                        <a:solidFill>
                          <a:schemeClr val="tx2"/>
                        </a:solidFill>
                      </a:endParaRP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4091832062"/>
                  </a:ext>
                </a:extLst>
              </a:tr>
            </a:tbl>
          </a:graphicData>
        </a:graphic>
      </p:graphicFrame>
    </p:spTree>
    <p:extLst>
      <p:ext uri="{BB962C8B-B14F-4D97-AF65-F5344CB8AC3E}">
        <p14:creationId xmlns:p14="http://schemas.microsoft.com/office/powerpoint/2010/main" val="1047397178"/>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8" name="Group 1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0"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1"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2"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7"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2"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6"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9" name="Group 1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0"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sp useBgFill="1">
        <p:nvSpPr>
          <p:cNvPr id="58" name="Rectangle 57">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62" name="Rectangle 61">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4"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CC59D7FE-0CA9-D340-BCE7-0921E4FAAB78}"/>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a:solidFill>
                  <a:srgbClr val="FFFFFF"/>
                </a:solidFill>
              </a:rPr>
              <a:t>TCN Basic model</a:t>
            </a:r>
          </a:p>
        </p:txBody>
      </p:sp>
      <p:sp>
        <p:nvSpPr>
          <p:cNvPr id="7" name="Text Placeholder 6">
            <a:extLst>
              <a:ext uri="{FF2B5EF4-FFF2-40B4-BE49-F238E27FC236}">
                <a16:creationId xmlns:a16="http://schemas.microsoft.com/office/drawing/2014/main" id="{B2F68B3D-4118-E043-A958-90FC9D7F1EAC}"/>
              </a:ext>
            </a:extLst>
          </p:cNvPr>
          <p:cNvSpPr>
            <a:spLocks noGrp="1"/>
          </p:cNvSpPr>
          <p:nvPr>
            <p:ph type="body" sz="half" idx="2"/>
          </p:nvPr>
        </p:nvSpPr>
        <p:spPr>
          <a:xfrm>
            <a:off x="844620" y="2249487"/>
            <a:ext cx="2862444" cy="3957302"/>
          </a:xfrm>
        </p:spPr>
        <p:txBody>
          <a:bodyPr vert="horz" lIns="91440" tIns="45720" rIns="91440" bIns="45720" rtlCol="0">
            <a:normAutofit/>
          </a:bodyPr>
          <a:lstStyle/>
          <a:p>
            <a:pPr indent="-228600">
              <a:buFont typeface="Arial" panose="020B0604020202020204" pitchFamily="34" charset="0"/>
              <a:buChar char="•"/>
            </a:pPr>
            <a:r>
              <a:rPr lang="en-US" sz="1400">
                <a:solidFill>
                  <a:srgbClr val="FFFFFF"/>
                </a:solidFill>
              </a:rPr>
              <a:t>Consists of dilated, causal 1D convolutional layers with the same input and output lengths</a:t>
            </a:r>
          </a:p>
        </p:txBody>
      </p:sp>
      <p:grpSp>
        <p:nvGrpSpPr>
          <p:cNvPr id="66" name="Group 6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6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94" name="TextBox 93">
            <a:extLst>
              <a:ext uri="{FF2B5EF4-FFF2-40B4-BE49-F238E27FC236}">
                <a16:creationId xmlns:a16="http://schemas.microsoft.com/office/drawing/2014/main" id="{6DEF7616-EAB8-0E4E-B596-64B659D1F4F2}"/>
              </a:ext>
            </a:extLst>
          </p:cNvPr>
          <p:cNvSpPr txBox="1"/>
          <p:nvPr/>
        </p:nvSpPr>
        <p:spPr>
          <a:xfrm>
            <a:off x="5061369" y="305330"/>
            <a:ext cx="6116782" cy="923330"/>
          </a:xfrm>
          <a:prstGeom prst="rect">
            <a:avLst/>
          </a:prstGeom>
          <a:noFill/>
        </p:spPr>
        <p:txBody>
          <a:bodyPr wrap="square">
            <a:spAutoFit/>
          </a:bodyPr>
          <a:lstStyle/>
          <a:p>
            <a:r>
              <a:rPr lang="en-US" b="0" i="0" dirty="0">
                <a:solidFill>
                  <a:srgbClr val="000000"/>
                </a:solidFill>
                <a:effectLst/>
                <a:latin typeface="NeueMontreal"/>
              </a:rPr>
              <a:t>Given </a:t>
            </a:r>
            <a:r>
              <a:rPr lang="en-US" b="1" i="0" dirty="0" err="1">
                <a:solidFill>
                  <a:srgbClr val="000000"/>
                </a:solidFill>
                <a:effectLst/>
                <a:latin typeface="NeueMontreal"/>
              </a:rPr>
              <a:t>input_length</a:t>
            </a:r>
            <a:r>
              <a:rPr lang="en-US" b="0" i="0" dirty="0">
                <a:solidFill>
                  <a:srgbClr val="000000"/>
                </a:solidFill>
                <a:effectLst/>
                <a:latin typeface="NeueMontreal"/>
              </a:rPr>
              <a:t>, </a:t>
            </a:r>
            <a:r>
              <a:rPr lang="en-US" b="1" i="0" dirty="0" err="1">
                <a:solidFill>
                  <a:srgbClr val="000000"/>
                </a:solidFill>
                <a:effectLst/>
                <a:latin typeface="NeueMontreal"/>
              </a:rPr>
              <a:t>kernel_size</a:t>
            </a:r>
            <a:r>
              <a:rPr lang="en-US" b="0" i="0" dirty="0">
                <a:solidFill>
                  <a:srgbClr val="000000"/>
                </a:solidFill>
                <a:effectLst/>
                <a:latin typeface="NeueMontreal"/>
              </a:rPr>
              <a:t>, </a:t>
            </a:r>
            <a:r>
              <a:rPr lang="en-US" b="1" i="0" dirty="0" err="1">
                <a:solidFill>
                  <a:srgbClr val="000000"/>
                </a:solidFill>
                <a:effectLst/>
                <a:latin typeface="NeueMontreal"/>
              </a:rPr>
              <a:t>dilation_base</a:t>
            </a:r>
            <a:r>
              <a:rPr lang="en-US" b="0" i="0" dirty="0">
                <a:solidFill>
                  <a:srgbClr val="000000"/>
                </a:solidFill>
                <a:effectLst/>
                <a:latin typeface="NeueMontreal"/>
              </a:rPr>
              <a:t> and the minimum number of layers required for full history coverage, TCN network would look something like this</a:t>
            </a:r>
            <a:endParaRPr lang="en-US" dirty="0"/>
          </a:p>
        </p:txBody>
      </p:sp>
      <p:pic>
        <p:nvPicPr>
          <p:cNvPr id="95" name="Picture 4">
            <a:extLst>
              <a:ext uri="{FF2B5EF4-FFF2-40B4-BE49-F238E27FC236}">
                <a16:creationId xmlns:a16="http://schemas.microsoft.com/office/drawing/2014/main" id="{F480A5C1-EBBD-534F-906D-EE1687221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1593" y="1876359"/>
            <a:ext cx="7416334" cy="3771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810341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78461D-926A-4F44-ABB3-912B94F87347}"/>
              </a:ext>
            </a:extLst>
          </p:cNvPr>
          <p:cNvSpPr>
            <a:spLocks noGrp="1"/>
          </p:cNvSpPr>
          <p:nvPr>
            <p:ph type="title"/>
          </p:nvPr>
        </p:nvSpPr>
        <p:spPr/>
        <p:txBody>
          <a:bodyPr/>
          <a:lstStyle/>
          <a:p>
            <a:r>
              <a:rPr lang="en-US" dirty="0"/>
              <a:t>Hyper Parameters</a:t>
            </a:r>
          </a:p>
        </p:txBody>
      </p:sp>
      <p:sp>
        <p:nvSpPr>
          <p:cNvPr id="6" name="Content Placeholder 5">
            <a:extLst>
              <a:ext uri="{FF2B5EF4-FFF2-40B4-BE49-F238E27FC236}">
                <a16:creationId xmlns:a16="http://schemas.microsoft.com/office/drawing/2014/main" id="{1DA23993-A82C-6A4D-9180-7EC343CFEDC3}"/>
              </a:ext>
            </a:extLst>
          </p:cNvPr>
          <p:cNvSpPr>
            <a:spLocks noGrp="1"/>
          </p:cNvSpPr>
          <p:nvPr>
            <p:ph sz="half" idx="1"/>
          </p:nvPr>
        </p:nvSpPr>
        <p:spPr/>
        <p:txBody>
          <a:bodyPr>
            <a:normAutofit fontScale="70000" lnSpcReduction="20000"/>
          </a:bodyPr>
          <a:lstStyle/>
          <a:p>
            <a:r>
              <a:rPr lang="en-US" dirty="0"/>
              <a:t>model = </a:t>
            </a:r>
            <a:r>
              <a:rPr lang="en-US" dirty="0" err="1"/>
              <a:t>TCNModel</a:t>
            </a:r>
            <a:r>
              <a:rPr lang="en-US" dirty="0"/>
              <a:t>(</a:t>
            </a:r>
            <a:br>
              <a:rPr lang="en-US" dirty="0"/>
            </a:br>
            <a:r>
              <a:rPr lang="en-US" dirty="0"/>
              <a:t>    </a:t>
            </a:r>
            <a:r>
              <a:rPr lang="en-US" dirty="0" err="1"/>
              <a:t>input_chunk_length</a:t>
            </a:r>
            <a:r>
              <a:rPr lang="en-US" dirty="0"/>
              <a:t>=365,</a:t>
            </a:r>
            <a:br>
              <a:rPr lang="en-US" dirty="0"/>
            </a:br>
            <a:r>
              <a:rPr lang="en-US" dirty="0"/>
              <a:t>    </a:t>
            </a:r>
            <a:r>
              <a:rPr lang="en-US" dirty="0" err="1"/>
              <a:t>output_chunk_length</a:t>
            </a:r>
            <a:r>
              <a:rPr lang="en-US" dirty="0"/>
              <a:t>=7,</a:t>
            </a:r>
            <a:br>
              <a:rPr lang="en-US" dirty="0"/>
            </a:br>
            <a:r>
              <a:rPr lang="en-US" dirty="0"/>
              <a:t>    </a:t>
            </a:r>
            <a:r>
              <a:rPr lang="en-US" dirty="0" err="1"/>
              <a:t>n_epochs</a:t>
            </a:r>
            <a:r>
              <a:rPr lang="en-US" dirty="0"/>
              <a:t>=50,</a:t>
            </a:r>
            <a:br>
              <a:rPr lang="en-US" dirty="0"/>
            </a:br>
            <a:r>
              <a:rPr lang="en-US" dirty="0"/>
              <a:t>    dropout=0.2,</a:t>
            </a:r>
            <a:br>
              <a:rPr lang="en-US" dirty="0"/>
            </a:br>
            <a:r>
              <a:rPr lang="en-US" dirty="0"/>
              <a:t>    </a:t>
            </a:r>
            <a:r>
              <a:rPr lang="en-US" dirty="0" err="1"/>
              <a:t>dilation_base</a:t>
            </a:r>
            <a:r>
              <a:rPr lang="en-US" dirty="0"/>
              <a:t>=2,</a:t>
            </a:r>
            <a:br>
              <a:rPr lang="en-US" dirty="0"/>
            </a:br>
            <a:r>
              <a:rPr lang="en-US" dirty="0"/>
              <a:t>    </a:t>
            </a:r>
            <a:r>
              <a:rPr lang="en-US" dirty="0" err="1"/>
              <a:t>weight_norm</a:t>
            </a:r>
            <a:r>
              <a:rPr lang="en-US" dirty="0"/>
              <a:t>=True,</a:t>
            </a:r>
            <a:br>
              <a:rPr lang="en-US" dirty="0"/>
            </a:br>
            <a:r>
              <a:rPr lang="en-US" dirty="0"/>
              <a:t>    </a:t>
            </a:r>
            <a:r>
              <a:rPr lang="en-US" dirty="0" err="1"/>
              <a:t>kernel_size</a:t>
            </a:r>
            <a:r>
              <a:rPr lang="en-US" dirty="0"/>
              <a:t>=5,</a:t>
            </a:r>
            <a:br>
              <a:rPr lang="en-US" dirty="0"/>
            </a:br>
            <a:r>
              <a:rPr lang="en-US" dirty="0"/>
              <a:t>    </a:t>
            </a:r>
            <a:r>
              <a:rPr lang="en-US" dirty="0" err="1"/>
              <a:t>num_filters</a:t>
            </a:r>
            <a:r>
              <a:rPr lang="en-US" dirty="0"/>
              <a:t>=8,</a:t>
            </a:r>
            <a:br>
              <a:rPr lang="en-US" dirty="0"/>
            </a:br>
            <a:r>
              <a:rPr lang="en-US" dirty="0"/>
              <a:t>    </a:t>
            </a:r>
            <a:r>
              <a:rPr lang="en-US" dirty="0" err="1"/>
              <a:t>nr_epochs_val_period</a:t>
            </a:r>
            <a:r>
              <a:rPr lang="en-US" dirty="0"/>
              <a:t>=1,</a:t>
            </a:r>
            <a:br>
              <a:rPr lang="en-US" dirty="0"/>
            </a:br>
            <a:r>
              <a:rPr lang="en-US" dirty="0"/>
              <a:t>    </a:t>
            </a:r>
            <a:r>
              <a:rPr lang="en-US" dirty="0" err="1"/>
              <a:t>random_state</a:t>
            </a:r>
            <a:r>
              <a:rPr lang="en-US" dirty="0"/>
              <a:t>=0,</a:t>
            </a:r>
            <a:br>
              <a:rPr lang="en-US" dirty="0"/>
            </a:br>
            <a:r>
              <a:rPr lang="en-US" dirty="0"/>
              <a:t>)</a:t>
            </a:r>
          </a:p>
        </p:txBody>
      </p:sp>
      <p:pic>
        <p:nvPicPr>
          <p:cNvPr id="11" name="Picture 4">
            <a:extLst>
              <a:ext uri="{FF2B5EF4-FFF2-40B4-BE49-F238E27FC236}">
                <a16:creationId xmlns:a16="http://schemas.microsoft.com/office/drawing/2014/main" id="{D7E8F8F3-1732-6E47-9D34-919AFB906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902" y="2134392"/>
            <a:ext cx="7416334" cy="3771901"/>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6587C5D8-C537-4C4E-98CF-D88331ADBD0E}"/>
              </a:ext>
            </a:extLst>
          </p:cNvPr>
          <p:cNvCxnSpPr/>
          <p:nvPr/>
        </p:nvCxnSpPr>
        <p:spPr>
          <a:xfrm>
            <a:off x="3394364" y="3726873"/>
            <a:ext cx="3380509" cy="1382589"/>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D5419768-140C-7541-9011-AABD66593F19}"/>
              </a:ext>
            </a:extLst>
          </p:cNvPr>
          <p:cNvCxnSpPr>
            <a:cxnSpLocks/>
          </p:cNvCxnSpPr>
          <p:nvPr/>
        </p:nvCxnSpPr>
        <p:spPr>
          <a:xfrm>
            <a:off x="3089564" y="4294909"/>
            <a:ext cx="3822773" cy="929647"/>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4FD28260-5384-DF45-93A3-7F5315F803A3}"/>
              </a:ext>
            </a:extLst>
          </p:cNvPr>
          <p:cNvCxnSpPr>
            <a:cxnSpLocks/>
          </p:cNvCxnSpPr>
          <p:nvPr/>
        </p:nvCxnSpPr>
        <p:spPr>
          <a:xfrm>
            <a:off x="3394364" y="4020342"/>
            <a:ext cx="3517973" cy="842603"/>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E3662410-5FC1-194B-8253-C7314B4F7667}"/>
              </a:ext>
            </a:extLst>
          </p:cNvPr>
          <p:cNvCxnSpPr>
            <a:cxnSpLocks/>
          </p:cNvCxnSpPr>
          <p:nvPr/>
        </p:nvCxnSpPr>
        <p:spPr>
          <a:xfrm flipV="1">
            <a:off x="3699164" y="1575807"/>
            <a:ext cx="1704109" cy="1425360"/>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F53309DA-7A97-924E-8AC6-D6A326BED6AB}"/>
              </a:ext>
            </a:extLst>
          </p:cNvPr>
          <p:cNvSpPr txBox="1"/>
          <p:nvPr/>
        </p:nvSpPr>
        <p:spPr>
          <a:xfrm>
            <a:off x="5374483" y="1276047"/>
            <a:ext cx="1694053" cy="369332"/>
          </a:xfrm>
          <a:prstGeom prst="rect">
            <a:avLst/>
          </a:prstGeom>
          <a:noFill/>
        </p:spPr>
        <p:txBody>
          <a:bodyPr wrap="none" rtlCol="0">
            <a:spAutoFit/>
          </a:bodyPr>
          <a:lstStyle/>
          <a:p>
            <a:r>
              <a:rPr lang="en-US" dirty="0"/>
              <a:t>Weekly forecast</a:t>
            </a:r>
          </a:p>
        </p:txBody>
      </p:sp>
      <p:cxnSp>
        <p:nvCxnSpPr>
          <p:cNvPr id="23" name="Straight Arrow Connector 22">
            <a:extLst>
              <a:ext uri="{FF2B5EF4-FFF2-40B4-BE49-F238E27FC236}">
                <a16:creationId xmlns:a16="http://schemas.microsoft.com/office/drawing/2014/main" id="{352F48B2-6D5C-E149-A3BB-FFE74FB886A2}"/>
              </a:ext>
            </a:extLst>
          </p:cNvPr>
          <p:cNvCxnSpPr>
            <a:cxnSpLocks/>
          </p:cNvCxnSpPr>
          <p:nvPr/>
        </p:nvCxnSpPr>
        <p:spPr>
          <a:xfrm>
            <a:off x="3394364" y="4919099"/>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5" name="TextBox 24">
            <a:extLst>
              <a:ext uri="{FF2B5EF4-FFF2-40B4-BE49-F238E27FC236}">
                <a16:creationId xmlns:a16="http://schemas.microsoft.com/office/drawing/2014/main" id="{765C8B43-413F-7A4C-9AFB-339458E2B001}"/>
              </a:ext>
            </a:extLst>
          </p:cNvPr>
          <p:cNvSpPr txBox="1"/>
          <p:nvPr/>
        </p:nvSpPr>
        <p:spPr>
          <a:xfrm>
            <a:off x="4156364" y="6021387"/>
            <a:ext cx="2290563" cy="369332"/>
          </a:xfrm>
          <a:prstGeom prst="rect">
            <a:avLst/>
          </a:prstGeom>
          <a:noFill/>
        </p:spPr>
        <p:txBody>
          <a:bodyPr wrap="none" rtlCol="0">
            <a:spAutoFit/>
          </a:bodyPr>
          <a:lstStyle/>
          <a:p>
            <a:r>
              <a:rPr lang="en-US" dirty="0"/>
              <a:t>Periods to wait for Loss</a:t>
            </a:r>
          </a:p>
        </p:txBody>
      </p:sp>
      <p:cxnSp>
        <p:nvCxnSpPr>
          <p:cNvPr id="26" name="Straight Arrow Connector 25">
            <a:extLst>
              <a:ext uri="{FF2B5EF4-FFF2-40B4-BE49-F238E27FC236}">
                <a16:creationId xmlns:a16="http://schemas.microsoft.com/office/drawing/2014/main" id="{4EBD83EE-0878-634B-A958-D45BC0506425}"/>
              </a:ext>
            </a:extLst>
          </p:cNvPr>
          <p:cNvCxnSpPr>
            <a:cxnSpLocks/>
          </p:cNvCxnSpPr>
          <p:nvPr/>
        </p:nvCxnSpPr>
        <p:spPr>
          <a:xfrm>
            <a:off x="3089564" y="5128958"/>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0C36DEAA-21A8-CE45-BEF2-04E684733212}"/>
              </a:ext>
            </a:extLst>
          </p:cNvPr>
          <p:cNvSpPr txBox="1"/>
          <p:nvPr/>
        </p:nvSpPr>
        <p:spPr>
          <a:xfrm>
            <a:off x="3803849" y="6410215"/>
            <a:ext cx="1661609" cy="369332"/>
          </a:xfrm>
          <a:prstGeom prst="rect">
            <a:avLst/>
          </a:prstGeom>
          <a:noFill/>
        </p:spPr>
        <p:txBody>
          <a:bodyPr wrap="none" rtlCol="0">
            <a:spAutoFit/>
          </a:bodyPr>
          <a:lstStyle/>
          <a:p>
            <a:r>
              <a:rPr lang="en-US" dirty="0"/>
              <a:t>Random weights</a:t>
            </a:r>
          </a:p>
        </p:txBody>
      </p:sp>
    </p:spTree>
    <p:extLst>
      <p:ext uri="{BB962C8B-B14F-4D97-AF65-F5344CB8AC3E}">
        <p14:creationId xmlns:p14="http://schemas.microsoft.com/office/powerpoint/2010/main" val="3195918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87378EC-7111-B54E-ADCF-34E019B8F8C8}"/>
              </a:ext>
            </a:extLst>
          </p:cNvPr>
          <p:cNvSpPr>
            <a:spLocks noGrp="1"/>
          </p:cNvSpPr>
          <p:nvPr>
            <p:ph type="title"/>
          </p:nvPr>
        </p:nvSpPr>
        <p:spPr/>
        <p:txBody>
          <a:bodyPr/>
          <a:lstStyle/>
          <a:p>
            <a:r>
              <a:rPr lang="en-US" dirty="0"/>
              <a:t>Oil, CPI, Dollar Index</a:t>
            </a:r>
          </a:p>
        </p:txBody>
      </p:sp>
      <p:sp>
        <p:nvSpPr>
          <p:cNvPr id="13" name="TextBox 12">
            <a:extLst>
              <a:ext uri="{FF2B5EF4-FFF2-40B4-BE49-F238E27FC236}">
                <a16:creationId xmlns:a16="http://schemas.microsoft.com/office/drawing/2014/main" id="{42C8DA6F-0DCB-B54E-9AD7-7C7442CBC446}"/>
              </a:ext>
            </a:extLst>
          </p:cNvPr>
          <p:cNvSpPr txBox="1"/>
          <p:nvPr/>
        </p:nvSpPr>
        <p:spPr>
          <a:xfrm>
            <a:off x="2819949" y="1727756"/>
            <a:ext cx="7679026" cy="369332"/>
          </a:xfrm>
          <a:prstGeom prst="rect">
            <a:avLst/>
          </a:prstGeom>
          <a:noFill/>
        </p:spPr>
        <p:txBody>
          <a:bodyPr wrap="square">
            <a:spAutoFit/>
          </a:bodyPr>
          <a:lstStyle/>
          <a:p>
            <a:r>
              <a:rPr lang="en-US" dirty="0" err="1"/>
              <a:t>Backtest</a:t>
            </a:r>
            <a:r>
              <a:rPr lang="en-US" dirty="0"/>
              <a:t> RMSE = 0.03857457909272441</a:t>
            </a:r>
          </a:p>
        </p:txBody>
      </p:sp>
      <p:pic>
        <p:nvPicPr>
          <p:cNvPr id="2052" name="Picture 4">
            <a:extLst>
              <a:ext uri="{FF2B5EF4-FFF2-40B4-BE49-F238E27FC236}">
                <a16:creationId xmlns:a16="http://schemas.microsoft.com/office/drawing/2014/main" id="{17BAD7DC-C10A-B84B-92EC-0A99097E52D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54084"/>
            <a:ext cx="4878387" cy="2532519"/>
          </a:xfrm>
          <a:prstGeom prst="rect">
            <a:avLst/>
          </a:prstGeom>
          <a:solidFill>
            <a:schemeClr val="accent1">
              <a:tint val="20000"/>
            </a:schemeClr>
          </a:solidFill>
        </p:spPr>
      </p:pic>
      <p:pic>
        <p:nvPicPr>
          <p:cNvPr id="5" name="Picture 6">
            <a:extLst>
              <a:ext uri="{FF2B5EF4-FFF2-40B4-BE49-F238E27FC236}">
                <a16:creationId xmlns:a16="http://schemas.microsoft.com/office/drawing/2014/main" id="{A8AE8754-6181-4948-81A4-8177B9E946ED}"/>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49409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Happened</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a:t>Compare different hyper parameter sets to get a better understanding of kernel and dilation towards network and loss</a:t>
            </a:r>
          </a:p>
          <a:p>
            <a:r>
              <a:rPr lang="en-US" dirty="0"/>
              <a:t>Review covariate approach to pull in one additional knowledge</a:t>
            </a:r>
          </a:p>
        </p:txBody>
      </p:sp>
    </p:spTree>
    <p:extLst>
      <p:ext uri="{BB962C8B-B14F-4D97-AF65-F5344CB8AC3E}">
        <p14:creationId xmlns:p14="http://schemas.microsoft.com/office/powerpoint/2010/main" val="305033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81926-C435-A144-AE3E-A914300E4CBA}"/>
              </a:ext>
            </a:extLst>
          </p:cNvPr>
          <p:cNvSpPr>
            <a:spLocks noGrp="1"/>
          </p:cNvSpPr>
          <p:nvPr>
            <p:ph type="title"/>
          </p:nvPr>
        </p:nvSpPr>
        <p:spPr/>
        <p:txBody>
          <a:bodyPr/>
          <a:lstStyle/>
          <a:p>
            <a:r>
              <a:rPr lang="en-US" dirty="0"/>
              <a:t>News sentiment</a:t>
            </a:r>
          </a:p>
        </p:txBody>
      </p:sp>
      <p:sp>
        <p:nvSpPr>
          <p:cNvPr id="3" name="Content Placeholder 2">
            <a:extLst>
              <a:ext uri="{FF2B5EF4-FFF2-40B4-BE49-F238E27FC236}">
                <a16:creationId xmlns:a16="http://schemas.microsoft.com/office/drawing/2014/main" id="{DB85B0B4-F88C-734D-97EB-77B9189EDF72}"/>
              </a:ext>
            </a:extLst>
          </p:cNvPr>
          <p:cNvSpPr>
            <a:spLocks noGrp="1"/>
          </p:cNvSpPr>
          <p:nvPr>
            <p:ph sz="half" idx="1"/>
          </p:nvPr>
        </p:nvSpPr>
        <p:spPr>
          <a:xfrm>
            <a:off x="1167604" y="1742358"/>
            <a:ext cx="4878389" cy="3541714"/>
          </a:xfrm>
        </p:spPr>
        <p:txBody>
          <a:bodyPr>
            <a:normAutofit fontScale="85000" lnSpcReduction="20000"/>
          </a:bodyPr>
          <a:lstStyle/>
          <a:p>
            <a:pPr marL="0" indent="0">
              <a:buNone/>
            </a:pPr>
            <a:r>
              <a:rPr lang="en-US" b="1" dirty="0"/>
              <a:t>References</a:t>
            </a:r>
            <a:endParaRPr lang="en-US" dirty="0"/>
          </a:p>
          <a:p>
            <a:r>
              <a:rPr lang="en-US" dirty="0"/>
              <a:t>Buckman, Shelby R., Adam Hale Shapiro, Moritz </a:t>
            </a:r>
            <a:r>
              <a:rPr lang="en-US" dirty="0" err="1"/>
              <a:t>Sudhof</a:t>
            </a:r>
            <a:r>
              <a:rPr lang="en-US" dirty="0"/>
              <a:t>, and Daniel J. Wilson. 2020. </a:t>
            </a:r>
            <a:r>
              <a:rPr lang="en-US" dirty="0">
                <a:hlinkClick r:id="rId2"/>
              </a:rPr>
              <a:t>“News Sentiment in the Time of COVID-19.”</a:t>
            </a:r>
            <a:r>
              <a:rPr lang="en-US" dirty="0"/>
              <a:t> </a:t>
            </a:r>
            <a:r>
              <a:rPr lang="en-US" i="1" dirty="0"/>
              <a:t>FRBSF Economic Letter</a:t>
            </a:r>
            <a:r>
              <a:rPr lang="en-US" dirty="0"/>
              <a:t> 2020-08 (April 6).</a:t>
            </a:r>
          </a:p>
          <a:p>
            <a:r>
              <a:rPr lang="en-US" dirty="0"/>
              <a:t>Shapiro, Adam Hale, Moritz </a:t>
            </a:r>
            <a:r>
              <a:rPr lang="en-US" dirty="0" err="1"/>
              <a:t>Sudhof</a:t>
            </a:r>
            <a:r>
              <a:rPr lang="en-US" dirty="0"/>
              <a:t>, and Daniel J. Wilson. 2020. </a:t>
            </a:r>
            <a:r>
              <a:rPr lang="en-US" dirty="0">
                <a:hlinkClick r:id="rId3"/>
              </a:rPr>
              <a:t>“Measuring News Sentiment.”</a:t>
            </a:r>
            <a:r>
              <a:rPr lang="en-US" dirty="0"/>
              <a:t> FRB San Francisco Working Paper 2017-01.</a:t>
            </a:r>
          </a:p>
          <a:p>
            <a:endParaRPr lang="en-US" dirty="0"/>
          </a:p>
        </p:txBody>
      </p:sp>
      <p:sp>
        <p:nvSpPr>
          <p:cNvPr id="4" name="Content Placeholder 3">
            <a:extLst>
              <a:ext uri="{FF2B5EF4-FFF2-40B4-BE49-F238E27FC236}">
                <a16:creationId xmlns:a16="http://schemas.microsoft.com/office/drawing/2014/main" id="{557225DF-9E4A-8840-BB7A-82D3FF928437}"/>
              </a:ext>
            </a:extLst>
          </p:cNvPr>
          <p:cNvSpPr>
            <a:spLocks noGrp="1"/>
          </p:cNvSpPr>
          <p:nvPr>
            <p:ph sz="half" idx="2"/>
          </p:nvPr>
        </p:nvSpPr>
        <p:spPr>
          <a:xfrm>
            <a:off x="6045993" y="1777999"/>
            <a:ext cx="4875211" cy="3541714"/>
          </a:xfrm>
        </p:spPr>
        <p:txBody>
          <a:bodyPr>
            <a:normAutofit fontScale="85000" lnSpcReduction="20000"/>
          </a:bodyPr>
          <a:lstStyle/>
          <a:p>
            <a:r>
              <a:rPr lang="en-US" dirty="0"/>
              <a:t>The Data tab contains a news sentiment measure from January 1, 1980, to the latest day available. </a:t>
            </a:r>
          </a:p>
        </p:txBody>
      </p:sp>
      <mc:AlternateContent xmlns:mc="http://schemas.openxmlformats.org/markup-compatibility/2006" xmlns:a14="http://schemas.microsoft.com/office/drawing/2010/main">
        <mc:Choice Requires="a14">
          <p:sp>
            <p:nvSpPr>
              <p:cNvPr id="12" name="TextBox 6">
                <a:extLst>
                  <a:ext uri="{FF2B5EF4-FFF2-40B4-BE49-F238E27FC236}">
                    <a16:creationId xmlns:a16="http://schemas.microsoft.com/office/drawing/2014/main" id="{CE6149DD-110D-45AE-9A6D-764377E31ECE}"/>
                  </a:ext>
                </a:extLst>
              </p:cNvPr>
              <p:cNvSpPr txBox="1"/>
              <p:nvPr/>
            </p:nvSpPr>
            <p:spPr>
              <a:xfrm>
                <a:off x="7242384" y="2838530"/>
                <a:ext cx="2372627" cy="284501"/>
              </a:xfrm>
              <a:prstGeom prst="rect">
                <a:avLst/>
              </a:prstGeom>
              <a:noFill/>
            </p:spPr>
            <p:style>
              <a:lnRef idx="0">
                <a:scrgbClr r="0" g="0" b="0"/>
              </a:lnRef>
              <a:fillRef idx="0">
                <a:scrgbClr r="0" g="0" b="0"/>
              </a:fillRef>
              <a:effectRef idx="0">
                <a:scrgbClr r="0" g="0" b="0"/>
              </a:effectRef>
              <a:fontRef idx="minor">
                <a:schemeClr val="tx1"/>
              </a:fontRef>
            </p:style>
            <p:txBody>
              <a:bodyPr wrap="square" lIns="0" tIns="0" rIns="0" bIns="0"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𝑠</m:t>
                          </m:r>
                        </m:e>
                        <m:sub>
                          <m:r>
                            <a:rPr lang="en-US" sz="1400" i="1">
                              <a:solidFill>
                                <a:schemeClr val="tx1"/>
                              </a:solidFill>
                              <a:effectLst/>
                              <a:latin typeface="Cambria Math" panose="02040503050406030204" pitchFamily="18" charset="0"/>
                              <a:ea typeface="+mn-ea"/>
                              <a:cs typeface="+mn-cs"/>
                            </a:rPr>
                            <m:t>𝑎</m:t>
                          </m:r>
                        </m:sub>
                        <m:sup>
                          <m:argPr>
                            <m:argSz m:val="1"/>
                          </m:argPr>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𝑡</m:t>
                          </m:r>
                          <m:r>
                            <a:rPr lang="en-US" sz="1400" i="1">
                              <a:solidFill>
                                <a:schemeClr val="tx1"/>
                              </a:solidFill>
                              <a:effectLst/>
                              <a:latin typeface="Cambria Math" panose="02040503050406030204" pitchFamily="18" charset="0"/>
                              <a:ea typeface="+mn-ea"/>
                              <a:cs typeface="+mn-cs"/>
                            </a:rPr>
                            <m:t>(</m:t>
                          </m:r>
                          <m:r>
                            <a:rPr lang="en-US" sz="1400" i="1">
                              <a:solidFill>
                                <a:schemeClr val="tx1"/>
                              </a:solidFill>
                              <a:effectLst/>
                              <a:latin typeface="Cambria Math" panose="02040503050406030204" pitchFamily="18" charset="0"/>
                              <a:ea typeface="+mn-ea"/>
                              <a:cs typeface="+mn-cs"/>
                            </a:rPr>
                            <m:t>𝑎</m:t>
                          </m:r>
                          <m:r>
                            <a:rPr lang="en-US" sz="1400" i="1">
                              <a:solidFill>
                                <a:schemeClr val="tx1"/>
                              </a:solidFill>
                              <a:effectLst/>
                              <a:latin typeface="Cambria Math" panose="02040503050406030204" pitchFamily="18" charset="0"/>
                              <a:ea typeface="+mn-ea"/>
                              <a:cs typeface="+mn-cs"/>
                            </a:rPr>
                            <m:t>)</m:t>
                          </m:r>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𝑝</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r>
                            <a:rPr lang="en-US" sz="1400" i="1">
                              <a:solidFill>
                                <a:schemeClr val="tx1"/>
                              </a:solidFill>
                              <a:effectLst/>
                              <a:latin typeface="Cambria Math" panose="02040503050406030204" pitchFamily="18" charset="0"/>
                              <a:ea typeface="+mn-ea"/>
                              <a:cs typeface="+mn-cs"/>
                            </a:rPr>
                            <m:t>,</m:t>
                          </m:r>
                          <m:r>
                            <a:rPr lang="en-US" sz="1400" b="0" i="1">
                              <a:solidFill>
                                <a:schemeClr val="tx1"/>
                              </a:solidFill>
                              <a:effectLst/>
                              <a:latin typeface="Cambria Math" panose="02040503050406030204" pitchFamily="18" charset="0"/>
                              <a:ea typeface="+mn-ea"/>
                              <a:cs typeface="+mn-cs"/>
                            </a:rPr>
                            <m:t> </m:t>
                          </m:r>
                          <m:r>
                            <a:rPr lang="en-US" sz="1400" i="1">
                              <a:solidFill>
                                <a:schemeClr val="tx1"/>
                              </a:solidFill>
                              <a:effectLst/>
                              <a:latin typeface="Cambria Math" panose="02040503050406030204" pitchFamily="18" charset="0"/>
                              <a:ea typeface="+mn-ea"/>
                              <a:cs typeface="+mn-cs"/>
                            </a:rPr>
                            <m:t>𝑗</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𝜀</m:t>
                          </m:r>
                        </m:e>
                        <m:sub>
                          <m:r>
                            <a:rPr lang="en-US" sz="1400" i="1">
                              <a:solidFill>
                                <a:schemeClr val="tx1"/>
                              </a:solidFill>
                              <a:effectLst/>
                              <a:latin typeface="Cambria Math" panose="02040503050406030204" pitchFamily="18" charset="0"/>
                              <a:ea typeface="+mn-ea"/>
                              <a:cs typeface="+mn-cs"/>
                            </a:rPr>
                            <m:t>𝑎</m:t>
                          </m:r>
                        </m:sub>
                        <m:sup>
                          <m:r>
                            <a:rPr lang="en-US" sz="1400" i="1">
                              <a:solidFill>
                                <a:schemeClr val="tx1"/>
                              </a:solidFill>
                              <a:effectLst/>
                              <a:latin typeface="Cambria Math" panose="02040503050406030204" pitchFamily="18" charset="0"/>
                              <a:ea typeface="+mn-ea"/>
                              <a:cs typeface="+mn-cs"/>
                            </a:rPr>
                            <m:t>𝑖</m:t>
                          </m:r>
                        </m:sup>
                      </m:sSubSup>
                    </m:oMath>
                  </m:oMathPara>
                </a14:m>
                <a:endParaRPr lang="en-US" sz="1100" dirty="0">
                  <a:solidFill>
                    <a:schemeClr val="tx1"/>
                  </a:solidFill>
                  <a:effectLst/>
                  <a:latin typeface="+mn-lt"/>
                  <a:ea typeface="+mn-ea"/>
                  <a:cs typeface="+mn-cs"/>
                </a:endParaRPr>
              </a:p>
            </p:txBody>
          </p:sp>
        </mc:Choice>
        <mc:Fallback xmlns="">
          <p:sp>
            <p:nvSpPr>
              <p:cNvPr id="12" name="TextBox 6">
                <a:extLst>
                  <a:ext uri="{FF2B5EF4-FFF2-40B4-BE49-F238E27FC236}">
                    <a16:creationId xmlns:a16="http://schemas.microsoft.com/office/drawing/2014/main" id="{CE6149DD-110D-45AE-9A6D-764377E31ECE}"/>
                  </a:ext>
                </a:extLst>
              </p:cNvPr>
              <p:cNvSpPr txBox="1">
                <a:spLocks noRot="1" noChangeAspect="1" noMove="1" noResize="1" noEditPoints="1" noAdjustHandles="1" noChangeArrowheads="1" noChangeShapeType="1" noTextEdit="1"/>
              </p:cNvSpPr>
              <p:nvPr/>
            </p:nvSpPr>
            <p:spPr>
              <a:xfrm>
                <a:off x="7242384" y="2838530"/>
                <a:ext cx="2372627" cy="284501"/>
              </a:xfrm>
              <a:prstGeom prst="rect">
                <a:avLst/>
              </a:prstGeom>
              <a:blipFill>
                <a:blip r:embed="rId5"/>
                <a:stretch>
                  <a:fillRect t="-4348" b="-260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3">
                <a:extLst>
                  <a:ext uri="{FF2B5EF4-FFF2-40B4-BE49-F238E27FC236}">
                    <a16:creationId xmlns:a16="http://schemas.microsoft.com/office/drawing/2014/main" id="{0D1BF831-9DB7-44ED-83ED-4E84CC93D9F5}"/>
                  </a:ext>
                </a:extLst>
              </p:cNvPr>
              <p:cNvSpPr txBox="1"/>
              <p:nvPr/>
            </p:nvSpPr>
            <p:spPr>
              <a:xfrm>
                <a:off x="7465889" y="3279885"/>
                <a:ext cx="16344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𝑠</m:t>
                          </m:r>
                        </m:e>
                        <m:sub>
                          <m:r>
                            <a:rPr lang="en-US" sz="1100" b="0" i="1">
                              <a:latin typeface="Cambria Math" panose="02040503050406030204" pitchFamily="18" charset="0"/>
                            </a:rPr>
                            <m:t>𝑎</m:t>
                          </m:r>
                        </m:sub>
                        <m:sup>
                          <m:r>
                            <a:rPr lang="en-US" sz="1100" b="0" i="1">
                              <a:latin typeface="Cambria Math" panose="02040503050406030204" pitchFamily="18" charset="0"/>
                            </a:rPr>
                            <m:t>𝑖</m:t>
                          </m:r>
                        </m:sup>
                      </m:sSubSup>
                    </m:oMath>
                  </m:oMathPara>
                </a14:m>
                <a:endParaRPr lang="en-US" sz="1100"/>
              </a:p>
            </p:txBody>
          </p:sp>
        </mc:Choice>
        <mc:Fallback xmlns="">
          <p:sp>
            <p:nvSpPr>
              <p:cNvPr id="14" name="TextBox 3">
                <a:extLst>
                  <a:ext uri="{FF2B5EF4-FFF2-40B4-BE49-F238E27FC236}">
                    <a16:creationId xmlns:a16="http://schemas.microsoft.com/office/drawing/2014/main" id="{0D1BF831-9DB7-44ED-83ED-4E84CC93D9F5}"/>
                  </a:ext>
                </a:extLst>
              </p:cNvPr>
              <p:cNvSpPr txBox="1">
                <a:spLocks noRot="1" noChangeAspect="1" noMove="1" noResize="1" noEditPoints="1" noAdjustHandles="1" noChangeArrowheads="1" noChangeShapeType="1" noTextEdit="1"/>
              </p:cNvSpPr>
              <p:nvPr/>
            </p:nvSpPr>
            <p:spPr>
              <a:xfrm>
                <a:off x="7465889" y="3279885"/>
                <a:ext cx="163442" cy="208023"/>
              </a:xfrm>
              <a:prstGeom prst="rect">
                <a:avLst/>
              </a:prstGeom>
              <a:blipFill>
                <a:blip r:embed="rId6"/>
                <a:stretch>
                  <a:fillRect l="-15385" t="-5882"/>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575DC8C9-DBCF-CF4F-8BB2-CA37B93F8DA0}"/>
              </a:ext>
            </a:extLst>
          </p:cNvPr>
          <p:cNvSpPr txBox="1"/>
          <p:nvPr/>
        </p:nvSpPr>
        <p:spPr>
          <a:xfrm>
            <a:off x="7755826" y="3210800"/>
            <a:ext cx="3333750" cy="923330"/>
          </a:xfrm>
          <a:prstGeom prst="rect">
            <a:avLst/>
          </a:prstGeom>
          <a:noFill/>
        </p:spPr>
        <p:txBody>
          <a:bodyPr wrap="square">
            <a:spAutoFit/>
          </a:bodyPr>
          <a:lstStyle/>
          <a:p>
            <a:r>
              <a:rPr lang="en-US" dirty="0"/>
              <a:t> is the positivity score for article</a:t>
            </a:r>
          </a:p>
          <a:p>
            <a:r>
              <a:rPr lang="en-US" dirty="0"/>
              <a:t> is a sample-day (t) fixed effect</a:t>
            </a:r>
          </a:p>
          <a:p>
            <a:r>
              <a:rPr lang="en-US" dirty="0"/>
              <a:t> is a newspaper*type fixed effect</a:t>
            </a:r>
          </a:p>
        </p:txBody>
      </p:sp>
      <mc:AlternateContent xmlns:mc="http://schemas.openxmlformats.org/markup-compatibility/2006" xmlns:a14="http://schemas.microsoft.com/office/drawing/2010/main">
        <mc:Choice Requires="a14">
          <p:sp>
            <p:nvSpPr>
              <p:cNvPr id="17" name="TextBox 4">
                <a:extLst>
                  <a:ext uri="{FF2B5EF4-FFF2-40B4-BE49-F238E27FC236}">
                    <a16:creationId xmlns:a16="http://schemas.microsoft.com/office/drawing/2014/main" id="{121FB225-3FC8-4A38-A2A1-56F234D30F17}"/>
                  </a:ext>
                </a:extLst>
              </p:cNvPr>
              <p:cNvSpPr txBox="1"/>
              <p:nvPr/>
            </p:nvSpPr>
            <p:spPr>
              <a:xfrm>
                <a:off x="7412974" y="3556883"/>
                <a:ext cx="26927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𝑡</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a:p>
            </p:txBody>
          </p:sp>
        </mc:Choice>
        <mc:Fallback xmlns="">
          <p:sp>
            <p:nvSpPr>
              <p:cNvPr id="17" name="TextBox 4">
                <a:extLst>
                  <a:ext uri="{FF2B5EF4-FFF2-40B4-BE49-F238E27FC236}">
                    <a16:creationId xmlns:a16="http://schemas.microsoft.com/office/drawing/2014/main" id="{121FB225-3FC8-4A38-A2A1-56F234D30F17}"/>
                  </a:ext>
                </a:extLst>
              </p:cNvPr>
              <p:cNvSpPr txBox="1">
                <a:spLocks noRot="1" noChangeAspect="1" noMove="1" noResize="1" noEditPoints="1" noAdjustHandles="1" noChangeArrowheads="1" noChangeShapeType="1" noTextEdit="1"/>
              </p:cNvSpPr>
              <p:nvPr/>
            </p:nvSpPr>
            <p:spPr>
              <a:xfrm>
                <a:off x="7412974" y="3556883"/>
                <a:ext cx="269272" cy="208023"/>
              </a:xfrm>
              <a:prstGeom prst="rect">
                <a:avLst/>
              </a:prstGeom>
              <a:blipFill>
                <a:blip r:embed="rId7"/>
                <a:stretch>
                  <a:fillRect l="-22727" r="-13636"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5">
                <a:extLst>
                  <a:ext uri="{FF2B5EF4-FFF2-40B4-BE49-F238E27FC236}">
                    <a16:creationId xmlns:a16="http://schemas.microsoft.com/office/drawing/2014/main" id="{0119E16E-491D-4C1A-BD1A-6ADA43BA4F32}"/>
                  </a:ext>
                </a:extLst>
              </p:cNvPr>
              <p:cNvSpPr txBox="1"/>
              <p:nvPr/>
            </p:nvSpPr>
            <p:spPr>
              <a:xfrm>
                <a:off x="7283767" y="3847987"/>
                <a:ext cx="522468"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𝑝</m:t>
                          </m:r>
                          <m:d>
                            <m:dPr>
                              <m:ctrlPr>
                                <a:rPr lang="en-US" sz="1100" b="0" i="1">
                                  <a:latin typeface="Cambria Math" panose="02040503050406030204" pitchFamily="18" charset="0"/>
                                </a:rPr>
                              </m:ctrlPr>
                            </m:dPr>
                            <m:e>
                              <m:r>
                                <a:rPr lang="en-US" sz="1100" b="0" i="1">
                                  <a:latin typeface="Cambria Math" panose="02040503050406030204" pitchFamily="18" charset="0"/>
                                </a:rPr>
                                <m:t>𝑎</m:t>
                              </m:r>
                            </m:e>
                          </m:d>
                          <m:r>
                            <a:rPr lang="en-US" sz="1100" b="0" i="1">
                              <a:latin typeface="Cambria Math" panose="02040503050406030204" pitchFamily="18" charset="0"/>
                            </a:rPr>
                            <m:t>, </m:t>
                          </m:r>
                          <m:r>
                            <a:rPr lang="en-US" sz="1100" b="0" i="1">
                              <a:latin typeface="Cambria Math" panose="02040503050406030204" pitchFamily="18" charset="0"/>
                            </a:rPr>
                            <m:t>𝑗</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dirty="0"/>
              </a:p>
            </p:txBody>
          </p:sp>
        </mc:Choice>
        <mc:Fallback xmlns="">
          <p:sp>
            <p:nvSpPr>
              <p:cNvPr id="18" name="TextBox 5">
                <a:extLst>
                  <a:ext uri="{FF2B5EF4-FFF2-40B4-BE49-F238E27FC236}">
                    <a16:creationId xmlns:a16="http://schemas.microsoft.com/office/drawing/2014/main" id="{0119E16E-491D-4C1A-BD1A-6ADA43BA4F32}"/>
                  </a:ext>
                </a:extLst>
              </p:cNvPr>
              <p:cNvSpPr txBox="1">
                <a:spLocks noRot="1" noChangeAspect="1" noMove="1" noResize="1" noEditPoints="1" noAdjustHandles="1" noChangeArrowheads="1" noChangeShapeType="1" noTextEdit="1"/>
              </p:cNvSpPr>
              <p:nvPr/>
            </p:nvSpPr>
            <p:spPr>
              <a:xfrm>
                <a:off x="7283767" y="3847987"/>
                <a:ext cx="522468" cy="208023"/>
              </a:xfrm>
              <a:prstGeom prst="rect">
                <a:avLst/>
              </a:prstGeom>
              <a:blipFill>
                <a:blip r:embed="rId8"/>
                <a:stretch>
                  <a:fillRect l="-9524" r="-7143" b="-22222"/>
                </a:stretch>
              </a:blipFill>
            </p:spPr>
            <p:txBody>
              <a:bodyPr/>
              <a:lstStyle/>
              <a:p>
                <a:r>
                  <a:rPr lang="en-US">
                    <a:noFill/>
                  </a:rPr>
                  <a:t> </a:t>
                </a:r>
              </a:p>
            </p:txBody>
          </p:sp>
        </mc:Fallback>
      </mc:AlternateContent>
      <p:pic>
        <p:nvPicPr>
          <p:cNvPr id="1034" name="Picture 10">
            <a:extLst>
              <a:ext uri="{FF2B5EF4-FFF2-40B4-BE49-F238E27FC236}">
                <a16:creationId xmlns:a16="http://schemas.microsoft.com/office/drawing/2014/main" id="{4DF5E961-E12C-D145-AD79-6148BDBB810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84705" y="4104153"/>
            <a:ext cx="5370351" cy="2759297"/>
          </a:xfrm>
          <a:prstGeom prst="rect">
            <a:avLst/>
          </a:prstGeom>
          <a:solidFill>
            <a:schemeClr val="accent1">
              <a:tint val="20000"/>
            </a:schemeClr>
          </a:solidFill>
        </p:spPr>
      </p:pic>
    </p:spTree>
    <p:extLst>
      <p:ext uri="{BB962C8B-B14F-4D97-AF65-F5344CB8AC3E}">
        <p14:creationId xmlns:p14="http://schemas.microsoft.com/office/powerpoint/2010/main" val="42743886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25380</TotalTime>
  <Words>2104</Words>
  <Application>Microsoft Macintosh PowerPoint</Application>
  <PresentationFormat>Widescreen</PresentationFormat>
  <Paragraphs>345</Paragraphs>
  <Slides>30</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Cambria Math</vt:lpstr>
      <vt:lpstr>NeueMontreal</vt:lpstr>
      <vt:lpstr>Tw Cen MT</vt:lpstr>
      <vt:lpstr>Circuit</vt:lpstr>
      <vt:lpstr>Temporal Analysis Performant Evolution</vt:lpstr>
      <vt:lpstr>A) Research: TCN</vt:lpstr>
      <vt:lpstr>Schedule</vt:lpstr>
      <vt:lpstr>Schedule</vt:lpstr>
      <vt:lpstr>TCN Basic model</vt:lpstr>
      <vt:lpstr>Hyper Parameters</vt:lpstr>
      <vt:lpstr>Oil, CPI, Dollar Index</vt:lpstr>
      <vt:lpstr>What’s Happened</vt:lpstr>
      <vt:lpstr>News sentiment</vt:lpstr>
      <vt:lpstr>With covariate News</vt:lpstr>
      <vt:lpstr>Different models</vt:lpstr>
      <vt:lpstr>Different models</vt:lpstr>
      <vt:lpstr>Different models</vt:lpstr>
      <vt:lpstr>TCN Model</vt:lpstr>
      <vt:lpstr>Guassian likelhoold</vt:lpstr>
      <vt:lpstr>Parameter approach</vt:lpstr>
      <vt:lpstr>Comparison</vt:lpstr>
      <vt:lpstr>What's next</vt:lpstr>
      <vt:lpstr>N-beats NEURAL BASIS EXPANSION ANALYSIS FOR INTERPRETABLE TIME SERIES FORECASTING</vt:lpstr>
      <vt:lpstr>What's next</vt:lpstr>
      <vt:lpstr>Comparison</vt:lpstr>
      <vt:lpstr>What's next</vt:lpstr>
      <vt:lpstr>Final Concept</vt:lpstr>
      <vt:lpstr>Initial thoughts</vt:lpstr>
      <vt:lpstr>A) Research: TCN</vt:lpstr>
      <vt:lpstr>B) Research: GA</vt:lpstr>
      <vt:lpstr>C) Applied: E-TCN</vt:lpstr>
      <vt:lpstr>D) Applied: E-TCN</vt:lpstr>
      <vt:lpstr>Appendix</vt:lpstr>
      <vt:lpstr>Newer concepts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Don’t be disrupted -A Strategy for Web API reuse</dc:title>
  <dc:creator>Shawn McCarthy</dc:creator>
  <cp:lastModifiedBy>Shawn McCarthy</cp:lastModifiedBy>
  <cp:revision>89</cp:revision>
  <dcterms:created xsi:type="dcterms:W3CDTF">2020-11-22T18:41:05Z</dcterms:created>
  <dcterms:modified xsi:type="dcterms:W3CDTF">2022-03-01T02:14:52Z</dcterms:modified>
</cp:coreProperties>
</file>

<file path=docProps/thumbnail.jpeg>
</file>